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6" r:id="rId29"/>
    <p:sldId id="297" r:id="rId30"/>
    <p:sldId id="298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B9BC6-5B20-4DBB-AA56-8369C99424CD}" type="doc">
      <dgm:prSet loTypeId="urn:microsoft.com/office/officeart/2005/8/layout/orgChart1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9D6EB18-86E9-4F42-9E34-A17DEE67ED49}">
      <dgm:prSet phldrT="[Text]"/>
      <dgm:spPr/>
      <dgm:t>
        <a:bodyPr/>
        <a:lstStyle/>
        <a:p>
          <a:r>
            <a:rPr lang="en-US" dirty="0" smtClean="0"/>
            <a:t>According to structure</a:t>
          </a:r>
          <a:endParaRPr lang="en-US" dirty="0"/>
        </a:p>
      </dgm:t>
    </dgm:pt>
    <dgm:pt modelId="{7D6F5A15-68CB-470E-BED9-FB63675F3194}" type="parTrans" cxnId="{443A1169-A871-4D51-A2D5-1A217A64B85B}">
      <dgm:prSet/>
      <dgm:spPr/>
      <dgm:t>
        <a:bodyPr/>
        <a:lstStyle/>
        <a:p>
          <a:endParaRPr lang="en-US"/>
        </a:p>
      </dgm:t>
    </dgm:pt>
    <dgm:pt modelId="{247D6BE5-CFA0-45AB-AF93-615D1BE9FA5C}" type="sibTrans" cxnId="{443A1169-A871-4D51-A2D5-1A217A64B85B}">
      <dgm:prSet/>
      <dgm:spPr/>
      <dgm:t>
        <a:bodyPr/>
        <a:lstStyle/>
        <a:p>
          <a:endParaRPr lang="en-US"/>
        </a:p>
      </dgm:t>
    </dgm:pt>
    <dgm:pt modelId="{7DD8818A-1804-4E65-AB97-B5DBD1E25DE3}">
      <dgm:prSet phldrT="[Text]"/>
      <dgm:spPr/>
      <dgm:t>
        <a:bodyPr/>
        <a:lstStyle/>
        <a:p>
          <a:r>
            <a:rPr lang="sv-SE" dirty="0" smtClean="0"/>
            <a:t>Compact Bone </a:t>
          </a:r>
          <a:endParaRPr lang="en-US" dirty="0"/>
        </a:p>
      </dgm:t>
    </dgm:pt>
    <dgm:pt modelId="{A7BF1B98-5261-4A9B-AD29-4CDF2B64F8B2}" type="parTrans" cxnId="{B68A7940-416D-44E5-838D-32501AA1803C}">
      <dgm:prSet/>
      <dgm:spPr/>
      <dgm:t>
        <a:bodyPr/>
        <a:lstStyle/>
        <a:p>
          <a:endParaRPr lang="en-US"/>
        </a:p>
      </dgm:t>
    </dgm:pt>
    <dgm:pt modelId="{74FD1A93-C726-4152-8A59-EC88335D3F10}" type="sibTrans" cxnId="{B68A7940-416D-44E5-838D-32501AA1803C}">
      <dgm:prSet/>
      <dgm:spPr/>
      <dgm:t>
        <a:bodyPr/>
        <a:lstStyle/>
        <a:p>
          <a:endParaRPr lang="en-US"/>
        </a:p>
      </dgm:t>
    </dgm:pt>
    <dgm:pt modelId="{DFF64E4B-5ED8-4537-A524-F01DADF159AB}">
      <dgm:prSet phldrT="[Text]"/>
      <dgm:spPr/>
      <dgm:t>
        <a:bodyPr/>
        <a:lstStyle/>
        <a:p>
          <a:r>
            <a:rPr lang="sv-SE" dirty="0" smtClean="0"/>
            <a:t>Spongy bone</a:t>
          </a:r>
          <a:endParaRPr lang="en-US" dirty="0"/>
        </a:p>
      </dgm:t>
    </dgm:pt>
    <dgm:pt modelId="{AC5356F5-FF6D-4643-BB54-1E9D86F768F6}" type="parTrans" cxnId="{0CDF0F03-2140-4C29-AEE7-50920579D2BB}">
      <dgm:prSet/>
      <dgm:spPr/>
      <dgm:t>
        <a:bodyPr/>
        <a:lstStyle/>
        <a:p>
          <a:endParaRPr lang="en-US"/>
        </a:p>
      </dgm:t>
    </dgm:pt>
    <dgm:pt modelId="{231D0396-4A64-40A5-840F-44A2EEDCD6A9}" type="sibTrans" cxnId="{0CDF0F03-2140-4C29-AEE7-50920579D2BB}">
      <dgm:prSet/>
      <dgm:spPr/>
      <dgm:t>
        <a:bodyPr/>
        <a:lstStyle/>
        <a:p>
          <a:endParaRPr lang="en-US"/>
        </a:p>
      </dgm:t>
    </dgm:pt>
    <dgm:pt modelId="{088EB96C-77D7-4D27-899F-5C91CE5ACD60}" type="pres">
      <dgm:prSet presAssocID="{7CBB9BC6-5B20-4DBB-AA56-8369C99424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18CDBC-B10F-48C2-A9BE-C17E9BFBBBF3}" type="pres">
      <dgm:prSet presAssocID="{B9D6EB18-86E9-4F42-9E34-A17DEE67ED49}" presName="hierRoot1" presStyleCnt="0">
        <dgm:presLayoutVars>
          <dgm:hierBranch val="init"/>
        </dgm:presLayoutVars>
      </dgm:prSet>
      <dgm:spPr/>
    </dgm:pt>
    <dgm:pt modelId="{F5EAF9BF-5944-41D2-B029-B4FF4025E867}" type="pres">
      <dgm:prSet presAssocID="{B9D6EB18-86E9-4F42-9E34-A17DEE67ED49}" presName="rootComposite1" presStyleCnt="0"/>
      <dgm:spPr/>
    </dgm:pt>
    <dgm:pt modelId="{27DC0B82-B5A7-43B7-9E96-F3C30E6F42CB}" type="pres">
      <dgm:prSet presAssocID="{B9D6EB18-86E9-4F42-9E34-A17DEE67ED4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A8FBC4-F34F-4F2B-899D-2D890D4A9319}" type="pres">
      <dgm:prSet presAssocID="{B9D6EB18-86E9-4F42-9E34-A17DEE67ED4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0FC5129-342D-4B85-AEBC-EC12D60A2B46}" type="pres">
      <dgm:prSet presAssocID="{B9D6EB18-86E9-4F42-9E34-A17DEE67ED49}" presName="hierChild2" presStyleCnt="0"/>
      <dgm:spPr/>
    </dgm:pt>
    <dgm:pt modelId="{8FB696E2-FA64-47DA-864D-E7DEBE0C0FD6}" type="pres">
      <dgm:prSet presAssocID="{A7BF1B98-5261-4A9B-AD29-4CDF2B64F8B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ECD8908-3B39-4579-9881-654451ABD6C7}" type="pres">
      <dgm:prSet presAssocID="{7DD8818A-1804-4E65-AB97-B5DBD1E25DE3}" presName="hierRoot2" presStyleCnt="0">
        <dgm:presLayoutVars>
          <dgm:hierBranch val="init"/>
        </dgm:presLayoutVars>
      </dgm:prSet>
      <dgm:spPr/>
    </dgm:pt>
    <dgm:pt modelId="{5EECA3B8-595B-4A2E-A7FE-653042722C22}" type="pres">
      <dgm:prSet presAssocID="{7DD8818A-1804-4E65-AB97-B5DBD1E25DE3}" presName="rootComposite" presStyleCnt="0"/>
      <dgm:spPr/>
    </dgm:pt>
    <dgm:pt modelId="{8D1888D2-C70D-47E6-A7D1-2195354BEEB8}" type="pres">
      <dgm:prSet presAssocID="{7DD8818A-1804-4E65-AB97-B5DBD1E25DE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CA744B-56E8-4E1A-97D6-616E3AC4A783}" type="pres">
      <dgm:prSet presAssocID="{7DD8818A-1804-4E65-AB97-B5DBD1E25DE3}" presName="rootConnector" presStyleLbl="node2" presStyleIdx="0" presStyleCnt="2"/>
      <dgm:spPr/>
      <dgm:t>
        <a:bodyPr/>
        <a:lstStyle/>
        <a:p>
          <a:endParaRPr lang="en-US"/>
        </a:p>
      </dgm:t>
    </dgm:pt>
    <dgm:pt modelId="{85154B91-A48B-4A95-BA23-D8E7A42C3686}" type="pres">
      <dgm:prSet presAssocID="{7DD8818A-1804-4E65-AB97-B5DBD1E25DE3}" presName="hierChild4" presStyleCnt="0"/>
      <dgm:spPr/>
    </dgm:pt>
    <dgm:pt modelId="{CB66E694-B2AE-4136-9EB5-C22545FF8A99}" type="pres">
      <dgm:prSet presAssocID="{7DD8818A-1804-4E65-AB97-B5DBD1E25DE3}" presName="hierChild5" presStyleCnt="0"/>
      <dgm:spPr/>
    </dgm:pt>
    <dgm:pt modelId="{12D058F8-4250-4413-B2E1-E19BAF547685}" type="pres">
      <dgm:prSet presAssocID="{AC5356F5-FF6D-4643-BB54-1E9D86F768F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5D2B2E3-5009-45DC-AED4-CABBF968B1FD}" type="pres">
      <dgm:prSet presAssocID="{DFF64E4B-5ED8-4537-A524-F01DADF159AB}" presName="hierRoot2" presStyleCnt="0">
        <dgm:presLayoutVars>
          <dgm:hierBranch val="init"/>
        </dgm:presLayoutVars>
      </dgm:prSet>
      <dgm:spPr/>
    </dgm:pt>
    <dgm:pt modelId="{6A337869-23AB-4165-BD06-CD6A2FAAFCE3}" type="pres">
      <dgm:prSet presAssocID="{DFF64E4B-5ED8-4537-A524-F01DADF159AB}" presName="rootComposite" presStyleCnt="0"/>
      <dgm:spPr/>
    </dgm:pt>
    <dgm:pt modelId="{18EDF990-F799-4C9D-A1FD-6022034F015B}" type="pres">
      <dgm:prSet presAssocID="{DFF64E4B-5ED8-4537-A524-F01DADF159A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88AF6A-33C8-41B0-B022-B7D5EE4B3669}" type="pres">
      <dgm:prSet presAssocID="{DFF64E4B-5ED8-4537-A524-F01DADF159AB}" presName="rootConnector" presStyleLbl="node2" presStyleIdx="1" presStyleCnt="2"/>
      <dgm:spPr/>
      <dgm:t>
        <a:bodyPr/>
        <a:lstStyle/>
        <a:p>
          <a:endParaRPr lang="en-US"/>
        </a:p>
      </dgm:t>
    </dgm:pt>
    <dgm:pt modelId="{48F4DFD3-8E99-433B-A74E-E624E02F5321}" type="pres">
      <dgm:prSet presAssocID="{DFF64E4B-5ED8-4537-A524-F01DADF159AB}" presName="hierChild4" presStyleCnt="0"/>
      <dgm:spPr/>
    </dgm:pt>
    <dgm:pt modelId="{04EBA5E4-61C6-4AF9-B7D7-CA0F0FABDFDC}" type="pres">
      <dgm:prSet presAssocID="{DFF64E4B-5ED8-4537-A524-F01DADF159AB}" presName="hierChild5" presStyleCnt="0"/>
      <dgm:spPr/>
    </dgm:pt>
    <dgm:pt modelId="{46C3B6FE-6428-403D-B6C5-0DCE4B26BB3A}" type="pres">
      <dgm:prSet presAssocID="{B9D6EB18-86E9-4F42-9E34-A17DEE67ED49}" presName="hierChild3" presStyleCnt="0"/>
      <dgm:spPr/>
    </dgm:pt>
  </dgm:ptLst>
  <dgm:cxnLst>
    <dgm:cxn modelId="{3807A66C-18A5-4F81-B634-0E0FB881841E}" type="presOf" srcId="{7DD8818A-1804-4E65-AB97-B5DBD1E25DE3}" destId="{8D1888D2-C70D-47E6-A7D1-2195354BEEB8}" srcOrd="0" destOrd="0" presId="urn:microsoft.com/office/officeart/2005/8/layout/orgChart1"/>
    <dgm:cxn modelId="{62465AB3-89A1-4776-9573-3CB16DEBE9B8}" type="presOf" srcId="{DFF64E4B-5ED8-4537-A524-F01DADF159AB}" destId="{0D88AF6A-33C8-41B0-B022-B7D5EE4B3669}" srcOrd="1" destOrd="0" presId="urn:microsoft.com/office/officeart/2005/8/layout/orgChart1"/>
    <dgm:cxn modelId="{0CDF0F03-2140-4C29-AEE7-50920579D2BB}" srcId="{B9D6EB18-86E9-4F42-9E34-A17DEE67ED49}" destId="{DFF64E4B-5ED8-4537-A524-F01DADF159AB}" srcOrd="1" destOrd="0" parTransId="{AC5356F5-FF6D-4643-BB54-1E9D86F768F6}" sibTransId="{231D0396-4A64-40A5-840F-44A2EEDCD6A9}"/>
    <dgm:cxn modelId="{C3BB13B9-8D7B-4C83-B0F9-466DCFA108AB}" type="presOf" srcId="{DFF64E4B-5ED8-4537-A524-F01DADF159AB}" destId="{18EDF990-F799-4C9D-A1FD-6022034F015B}" srcOrd="0" destOrd="0" presId="urn:microsoft.com/office/officeart/2005/8/layout/orgChart1"/>
    <dgm:cxn modelId="{370F49E7-2E33-4516-A412-BBF92BF5FDA7}" type="presOf" srcId="{7DD8818A-1804-4E65-AB97-B5DBD1E25DE3}" destId="{C1CA744B-56E8-4E1A-97D6-616E3AC4A783}" srcOrd="1" destOrd="0" presId="urn:microsoft.com/office/officeart/2005/8/layout/orgChart1"/>
    <dgm:cxn modelId="{BF904248-2938-4E3B-BF61-42E26E99F8A6}" type="presOf" srcId="{A7BF1B98-5261-4A9B-AD29-4CDF2B64F8B2}" destId="{8FB696E2-FA64-47DA-864D-E7DEBE0C0FD6}" srcOrd="0" destOrd="0" presId="urn:microsoft.com/office/officeart/2005/8/layout/orgChart1"/>
    <dgm:cxn modelId="{B68A7940-416D-44E5-838D-32501AA1803C}" srcId="{B9D6EB18-86E9-4F42-9E34-A17DEE67ED49}" destId="{7DD8818A-1804-4E65-AB97-B5DBD1E25DE3}" srcOrd="0" destOrd="0" parTransId="{A7BF1B98-5261-4A9B-AD29-4CDF2B64F8B2}" sibTransId="{74FD1A93-C726-4152-8A59-EC88335D3F10}"/>
    <dgm:cxn modelId="{443A1169-A871-4D51-A2D5-1A217A64B85B}" srcId="{7CBB9BC6-5B20-4DBB-AA56-8369C99424CD}" destId="{B9D6EB18-86E9-4F42-9E34-A17DEE67ED49}" srcOrd="0" destOrd="0" parTransId="{7D6F5A15-68CB-470E-BED9-FB63675F3194}" sibTransId="{247D6BE5-CFA0-45AB-AF93-615D1BE9FA5C}"/>
    <dgm:cxn modelId="{B7093B2F-5F30-43F8-A764-5C841E969F7E}" type="presOf" srcId="{B9D6EB18-86E9-4F42-9E34-A17DEE67ED49}" destId="{27DC0B82-B5A7-43B7-9E96-F3C30E6F42CB}" srcOrd="0" destOrd="0" presId="urn:microsoft.com/office/officeart/2005/8/layout/orgChart1"/>
    <dgm:cxn modelId="{33EE468D-5539-4EC7-8DBF-5F4C5A9E8FD7}" type="presOf" srcId="{7CBB9BC6-5B20-4DBB-AA56-8369C99424CD}" destId="{088EB96C-77D7-4D27-899F-5C91CE5ACD60}" srcOrd="0" destOrd="0" presId="urn:microsoft.com/office/officeart/2005/8/layout/orgChart1"/>
    <dgm:cxn modelId="{E7B9DA8C-17FA-4E1C-8240-F456C6E83E39}" type="presOf" srcId="{AC5356F5-FF6D-4643-BB54-1E9D86F768F6}" destId="{12D058F8-4250-4413-B2E1-E19BAF547685}" srcOrd="0" destOrd="0" presId="urn:microsoft.com/office/officeart/2005/8/layout/orgChart1"/>
    <dgm:cxn modelId="{D98AA18D-8CB3-4246-B78B-69A6ECB326D0}" type="presOf" srcId="{B9D6EB18-86E9-4F42-9E34-A17DEE67ED49}" destId="{3EA8FBC4-F34F-4F2B-899D-2D890D4A9319}" srcOrd="1" destOrd="0" presId="urn:microsoft.com/office/officeart/2005/8/layout/orgChart1"/>
    <dgm:cxn modelId="{01E7732A-8C18-47A9-9880-F33904D07210}" type="presParOf" srcId="{088EB96C-77D7-4D27-899F-5C91CE5ACD60}" destId="{E218CDBC-B10F-48C2-A9BE-C17E9BFBBBF3}" srcOrd="0" destOrd="0" presId="urn:microsoft.com/office/officeart/2005/8/layout/orgChart1"/>
    <dgm:cxn modelId="{19E086E5-EFD3-4F2F-A658-E6BC1BD665C8}" type="presParOf" srcId="{E218CDBC-B10F-48C2-A9BE-C17E9BFBBBF3}" destId="{F5EAF9BF-5944-41D2-B029-B4FF4025E867}" srcOrd="0" destOrd="0" presId="urn:microsoft.com/office/officeart/2005/8/layout/orgChart1"/>
    <dgm:cxn modelId="{71DEA308-E569-4ED0-9649-C7410E6C54A9}" type="presParOf" srcId="{F5EAF9BF-5944-41D2-B029-B4FF4025E867}" destId="{27DC0B82-B5A7-43B7-9E96-F3C30E6F42CB}" srcOrd="0" destOrd="0" presId="urn:microsoft.com/office/officeart/2005/8/layout/orgChart1"/>
    <dgm:cxn modelId="{77B25C18-DA22-4C13-B9CA-5370C3999CE0}" type="presParOf" srcId="{F5EAF9BF-5944-41D2-B029-B4FF4025E867}" destId="{3EA8FBC4-F34F-4F2B-899D-2D890D4A9319}" srcOrd="1" destOrd="0" presId="urn:microsoft.com/office/officeart/2005/8/layout/orgChart1"/>
    <dgm:cxn modelId="{8D272A58-089F-4C2A-AEE5-21F8F8490E37}" type="presParOf" srcId="{E218CDBC-B10F-48C2-A9BE-C17E9BFBBBF3}" destId="{D0FC5129-342D-4B85-AEBC-EC12D60A2B46}" srcOrd="1" destOrd="0" presId="urn:microsoft.com/office/officeart/2005/8/layout/orgChart1"/>
    <dgm:cxn modelId="{6DCC1860-3147-4ED9-8A3C-0175F958F351}" type="presParOf" srcId="{D0FC5129-342D-4B85-AEBC-EC12D60A2B46}" destId="{8FB696E2-FA64-47DA-864D-E7DEBE0C0FD6}" srcOrd="0" destOrd="0" presId="urn:microsoft.com/office/officeart/2005/8/layout/orgChart1"/>
    <dgm:cxn modelId="{087271D8-ED5D-4272-808F-A7F3F867A9C2}" type="presParOf" srcId="{D0FC5129-342D-4B85-AEBC-EC12D60A2B46}" destId="{FECD8908-3B39-4579-9881-654451ABD6C7}" srcOrd="1" destOrd="0" presId="urn:microsoft.com/office/officeart/2005/8/layout/orgChart1"/>
    <dgm:cxn modelId="{00A35B1C-4CD6-4452-93E8-32865784A510}" type="presParOf" srcId="{FECD8908-3B39-4579-9881-654451ABD6C7}" destId="{5EECA3B8-595B-4A2E-A7FE-653042722C22}" srcOrd="0" destOrd="0" presId="urn:microsoft.com/office/officeart/2005/8/layout/orgChart1"/>
    <dgm:cxn modelId="{97556FEE-15C8-46F5-9368-ED0C62AB0B7A}" type="presParOf" srcId="{5EECA3B8-595B-4A2E-A7FE-653042722C22}" destId="{8D1888D2-C70D-47E6-A7D1-2195354BEEB8}" srcOrd="0" destOrd="0" presId="urn:microsoft.com/office/officeart/2005/8/layout/orgChart1"/>
    <dgm:cxn modelId="{9C3DFB78-79B3-4B86-857C-0912871D67BB}" type="presParOf" srcId="{5EECA3B8-595B-4A2E-A7FE-653042722C22}" destId="{C1CA744B-56E8-4E1A-97D6-616E3AC4A783}" srcOrd="1" destOrd="0" presId="urn:microsoft.com/office/officeart/2005/8/layout/orgChart1"/>
    <dgm:cxn modelId="{19CFB4C3-8EAA-47AC-87B1-0E86DB61D081}" type="presParOf" srcId="{FECD8908-3B39-4579-9881-654451ABD6C7}" destId="{85154B91-A48B-4A95-BA23-D8E7A42C3686}" srcOrd="1" destOrd="0" presId="urn:microsoft.com/office/officeart/2005/8/layout/orgChart1"/>
    <dgm:cxn modelId="{BFAB776B-9219-4C6E-8E4E-4095D17486AA}" type="presParOf" srcId="{FECD8908-3B39-4579-9881-654451ABD6C7}" destId="{CB66E694-B2AE-4136-9EB5-C22545FF8A99}" srcOrd="2" destOrd="0" presId="urn:microsoft.com/office/officeart/2005/8/layout/orgChart1"/>
    <dgm:cxn modelId="{BA240F72-21C8-4E3E-9740-EEA250B6FAB2}" type="presParOf" srcId="{D0FC5129-342D-4B85-AEBC-EC12D60A2B46}" destId="{12D058F8-4250-4413-B2E1-E19BAF547685}" srcOrd="2" destOrd="0" presId="urn:microsoft.com/office/officeart/2005/8/layout/orgChart1"/>
    <dgm:cxn modelId="{7F5399AD-DD8A-4CA2-9DA2-A6120AF2C7FB}" type="presParOf" srcId="{D0FC5129-342D-4B85-AEBC-EC12D60A2B46}" destId="{75D2B2E3-5009-45DC-AED4-CABBF968B1FD}" srcOrd="3" destOrd="0" presId="urn:microsoft.com/office/officeart/2005/8/layout/orgChart1"/>
    <dgm:cxn modelId="{2FE1188F-6687-4D5E-B9BB-3D5ECDCC65F9}" type="presParOf" srcId="{75D2B2E3-5009-45DC-AED4-CABBF968B1FD}" destId="{6A337869-23AB-4165-BD06-CD6A2FAAFCE3}" srcOrd="0" destOrd="0" presId="urn:microsoft.com/office/officeart/2005/8/layout/orgChart1"/>
    <dgm:cxn modelId="{93A8A490-16AF-4B75-8B9F-29B089A00AEE}" type="presParOf" srcId="{6A337869-23AB-4165-BD06-CD6A2FAAFCE3}" destId="{18EDF990-F799-4C9D-A1FD-6022034F015B}" srcOrd="0" destOrd="0" presId="urn:microsoft.com/office/officeart/2005/8/layout/orgChart1"/>
    <dgm:cxn modelId="{1A429824-E4A2-4AA5-9CED-2E3289462E5E}" type="presParOf" srcId="{6A337869-23AB-4165-BD06-CD6A2FAAFCE3}" destId="{0D88AF6A-33C8-41B0-B022-B7D5EE4B3669}" srcOrd="1" destOrd="0" presId="urn:microsoft.com/office/officeart/2005/8/layout/orgChart1"/>
    <dgm:cxn modelId="{37B81E47-C21A-4D7F-B3E8-07D1C0A9460A}" type="presParOf" srcId="{75D2B2E3-5009-45DC-AED4-CABBF968B1FD}" destId="{48F4DFD3-8E99-433B-A74E-E624E02F5321}" srcOrd="1" destOrd="0" presId="urn:microsoft.com/office/officeart/2005/8/layout/orgChart1"/>
    <dgm:cxn modelId="{E572467F-CE93-4565-99A8-274480D3C91B}" type="presParOf" srcId="{75D2B2E3-5009-45DC-AED4-CABBF968B1FD}" destId="{04EBA5E4-61C6-4AF9-B7D7-CA0F0FABDFDC}" srcOrd="2" destOrd="0" presId="urn:microsoft.com/office/officeart/2005/8/layout/orgChart1"/>
    <dgm:cxn modelId="{CFCF4EC9-4A31-4ED5-9218-82E6CAB239D9}" type="presParOf" srcId="{E218CDBC-B10F-48C2-A9BE-C17E9BFBBBF3}" destId="{46C3B6FE-6428-403D-B6C5-0DCE4B26BB3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2F7F13-A31E-40DA-B255-EF6695C70E31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7B65E9-DDB1-45A8-BD04-179C5ECC915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48464"/>
          </a:xfrm>
        </p:spPr>
        <p:txBody>
          <a:bodyPr>
            <a:normAutofit/>
          </a:bodyPr>
          <a:lstStyle/>
          <a:p>
            <a:r>
              <a:rPr lang="en-US" dirty="0" smtClean="0"/>
              <a:t>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Dr.PARDEEP</a:t>
            </a:r>
            <a:r>
              <a:rPr lang="en-US" dirty="0" smtClean="0"/>
              <a:t> KUMAR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Classification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(According to structure)</a:t>
            </a:r>
          </a:p>
          <a:p>
            <a:pPr>
              <a:buNone/>
            </a:pPr>
            <a:endParaRPr lang="en-GB" b="1" u="sng" dirty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Compact bone:- shaft of long bone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Spongy bone:- ends of long bone covered by thin layer of compact bone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46237"/>
            <a:ext cx="441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>
                <a:solidFill>
                  <a:srgbClr val="FF0000"/>
                </a:solidFill>
              </a:rPr>
              <a:t>( According to size &amp;  shape)</a:t>
            </a:r>
          </a:p>
          <a:p>
            <a:r>
              <a:rPr lang="en-GB" dirty="0" smtClean="0"/>
              <a:t>Long bone – femur, tibia, fibula.</a:t>
            </a:r>
          </a:p>
          <a:p>
            <a:r>
              <a:rPr lang="en-GB" dirty="0" smtClean="0"/>
              <a:t>Short bone – Carpal &amp; tarsal bones</a:t>
            </a:r>
          </a:p>
          <a:p>
            <a:r>
              <a:rPr lang="en-GB" dirty="0" smtClean="0"/>
              <a:t>Irregular bone – Vertebrae, Hip bones</a:t>
            </a:r>
          </a:p>
          <a:p>
            <a:r>
              <a:rPr lang="en-GB" dirty="0" smtClean="0"/>
              <a:t>Flat Bone – Sternum, , Parietal, Frontal</a:t>
            </a:r>
          </a:p>
          <a:p>
            <a:r>
              <a:rPr lang="en-GB" dirty="0" err="1" smtClean="0"/>
              <a:t>Sesamoid</a:t>
            </a:r>
            <a:r>
              <a:rPr lang="en-GB" dirty="0" smtClean="0"/>
              <a:t> bone – Patella, </a:t>
            </a:r>
            <a:r>
              <a:rPr lang="en-GB" dirty="0" err="1" smtClean="0"/>
              <a:t>pisiform</a:t>
            </a:r>
            <a:endParaRPr lang="en-GB" dirty="0" smtClean="0"/>
          </a:p>
          <a:p>
            <a:r>
              <a:rPr lang="en-GB" dirty="0" smtClean="0"/>
              <a:t>Pneumatic Bone – Maxilla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Classification According to size &amp; 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 smtClean="0">
                <a:solidFill>
                  <a:srgbClr val="000099"/>
                </a:solidFill>
              </a:rPr>
              <a:t>Long bones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Typically longer than wide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Have a shaft with heads at both ends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Contain mostly compact bone</a:t>
            </a:r>
          </a:p>
          <a:p>
            <a:pPr marL="1030288" lvl="2">
              <a:spcAft>
                <a:spcPct val="50000"/>
              </a:spcAft>
              <a:buClr>
                <a:srgbClr val="FF6600"/>
              </a:buClr>
              <a:buFontTx/>
              <a:buChar char="•"/>
            </a:pPr>
            <a:r>
              <a:rPr lang="en-US" sz="3000" dirty="0" smtClean="0">
                <a:solidFill>
                  <a:srgbClr val="000099"/>
                </a:solidFill>
              </a:rPr>
              <a:t>Examples: Femur, </a:t>
            </a:r>
            <a:r>
              <a:rPr lang="en-US" sz="3000" dirty="0" err="1" smtClean="0">
                <a:solidFill>
                  <a:srgbClr val="000099"/>
                </a:solidFill>
              </a:rPr>
              <a:t>humerus</a:t>
            </a:r>
            <a:endParaRPr lang="en-US" sz="3000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 smtClean="0">
                <a:solidFill>
                  <a:srgbClr val="000099"/>
                </a:solidFill>
              </a:rPr>
              <a:t>Short bones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Generally cube-shape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Contain mostly spongy bone</a:t>
            </a:r>
          </a:p>
          <a:p>
            <a:pPr marL="1030288" lvl="2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>
                <a:solidFill>
                  <a:srgbClr val="000099"/>
                </a:solidFill>
              </a:rPr>
              <a:t>Examples: Carpals, </a:t>
            </a:r>
            <a:r>
              <a:rPr lang="en-US" sz="3000" dirty="0" err="1" smtClean="0">
                <a:solidFill>
                  <a:srgbClr val="000099"/>
                </a:solidFill>
              </a:rPr>
              <a:t>tarsals</a:t>
            </a:r>
            <a:endParaRPr lang="en-US" sz="3000" dirty="0" smtClean="0">
              <a:solidFill>
                <a:srgbClr val="000099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Classification According to size &amp; 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altLang="en-US" sz="3400" dirty="0" smtClean="0">
                <a:solidFill>
                  <a:srgbClr val="000099"/>
                </a:solidFill>
              </a:rPr>
              <a:t>Irregular bones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altLang="en-US" sz="3000" dirty="0" smtClean="0"/>
              <a:t>Irregular shape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altLang="en-US" sz="3000" dirty="0" smtClean="0"/>
              <a:t>Do not fit into other bone classification categories</a:t>
            </a:r>
          </a:p>
          <a:p>
            <a:pPr marL="1030288" lvl="2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altLang="en-US" sz="3000" dirty="0" smtClean="0">
                <a:solidFill>
                  <a:srgbClr val="000099"/>
                </a:solidFill>
              </a:rPr>
              <a:t>Example: Vertebrae and hip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 dirty="0" smtClean="0">
                <a:solidFill>
                  <a:srgbClr val="000099"/>
                </a:solidFill>
              </a:rPr>
              <a:t>Flat bones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Thin and flattened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Usually curved</a:t>
            </a:r>
          </a:p>
          <a:p>
            <a:pPr marL="687388" lvl="1" indent="-230188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/>
              <a:t>Thin layers of compact bone around a layer of spongy bone</a:t>
            </a:r>
          </a:p>
          <a:p>
            <a:pPr marL="1030288" lvl="2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smtClean="0">
                <a:solidFill>
                  <a:srgbClr val="000099"/>
                </a:solidFill>
              </a:rPr>
              <a:t>Examples: Skull, ribs, sternum</a:t>
            </a:r>
          </a:p>
          <a:p>
            <a:pPr>
              <a:spcAft>
                <a:spcPct val="50000"/>
              </a:spcAft>
              <a:buClr>
                <a:srgbClr val="FF6600"/>
              </a:buClr>
              <a:buNone/>
            </a:pPr>
            <a:endParaRPr lang="en-US" sz="34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Classification According to size &amp; 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Pneumatic Bone</a:t>
            </a:r>
          </a:p>
          <a:p>
            <a:r>
              <a:rPr lang="sv-SE" dirty="0" smtClean="0"/>
              <a:t>Some bones of base of skull contain air-filled cavities called </a:t>
            </a:r>
            <a:r>
              <a:rPr lang="sv-SE" i="1" dirty="0" smtClean="0">
                <a:solidFill>
                  <a:schemeClr val="accent1">
                    <a:lumMod val="75000"/>
                  </a:schemeClr>
                </a:solidFill>
              </a:rPr>
              <a:t>air sinuses </a:t>
            </a:r>
            <a:r>
              <a:rPr lang="sv-SE" dirty="0" smtClean="0"/>
              <a:t>or </a:t>
            </a:r>
            <a:r>
              <a:rPr lang="sv-SE" i="1" dirty="0" smtClean="0">
                <a:solidFill>
                  <a:schemeClr val="accent1">
                    <a:lumMod val="75000"/>
                  </a:schemeClr>
                </a:solidFill>
              </a:rPr>
              <a:t>air cells</a:t>
            </a:r>
            <a:r>
              <a:rPr lang="sv-SE" dirty="0" smtClean="0"/>
              <a:t>. </a:t>
            </a:r>
          </a:p>
          <a:p>
            <a:r>
              <a:rPr lang="sv-SE" dirty="0" smtClean="0"/>
              <a:t>These bones are called </a:t>
            </a:r>
            <a:r>
              <a:rPr lang="sv-SE" i="1" dirty="0" smtClean="0">
                <a:solidFill>
                  <a:schemeClr val="accent1">
                    <a:lumMod val="75000"/>
                  </a:schemeClr>
                </a:solidFill>
              </a:rPr>
              <a:t>pneumatic bones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These cavities make the skull lighter and gives resonance to the voice.</a:t>
            </a:r>
          </a:p>
          <a:p>
            <a:pPr>
              <a:buNone/>
            </a:pPr>
            <a:r>
              <a:rPr lang="sv-SE" dirty="0" smtClean="0"/>
              <a:t> 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Examples:</a:t>
            </a:r>
          </a:p>
          <a:p>
            <a:pPr>
              <a:buNone/>
            </a:pP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v-SE" dirty="0" smtClean="0"/>
              <a:t>Maxilla</a:t>
            </a:r>
          </a:p>
          <a:p>
            <a:pPr>
              <a:buNone/>
            </a:pP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v-SE" dirty="0" smtClean="0"/>
              <a:t>Ethmoid</a:t>
            </a:r>
          </a:p>
          <a:p>
            <a:pPr>
              <a:buNone/>
            </a:pPr>
            <a:r>
              <a:rPr lang="sv-SE" dirty="0" smtClean="0"/>
              <a:t>  Mastoid.</a:t>
            </a:r>
            <a:endParaRPr lang="en-US" dirty="0" smtClean="0"/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>
                <a:solidFill>
                  <a:srgbClr val="0070C0"/>
                </a:solidFill>
              </a:rPr>
              <a:t>Sesamoid Bones</a:t>
            </a:r>
          </a:p>
          <a:p>
            <a:r>
              <a:rPr lang="sv-SE" dirty="0" smtClean="0"/>
              <a:t>These are bony nodules located in the region where the tendon crosses a joint.</a:t>
            </a:r>
          </a:p>
          <a:p>
            <a:r>
              <a:rPr lang="sv-SE" b="1" dirty="0" smtClean="0">
                <a:solidFill>
                  <a:schemeClr val="accent2">
                    <a:lumMod val="75000"/>
                  </a:schemeClr>
                </a:solidFill>
              </a:rPr>
              <a:t>Functions:</a:t>
            </a:r>
          </a:p>
          <a:p>
            <a:pPr marL="571500" indent="-571500">
              <a:buFont typeface="+mj-lt"/>
              <a:buAutoNum type="romanLcPeriod"/>
            </a:pPr>
            <a:r>
              <a:rPr lang="sv-SE" dirty="0" smtClean="0"/>
              <a:t>These bones function as a fulcrum.</a:t>
            </a:r>
          </a:p>
          <a:p>
            <a:pPr marL="571500" indent="-571500">
              <a:buFont typeface="+mj-lt"/>
              <a:buAutoNum type="romanLcPeriod"/>
            </a:pPr>
            <a:r>
              <a:rPr lang="sv-SE" dirty="0" smtClean="0"/>
              <a:t>They serve to protect the tendons by limiting trauma from friction or pressure.</a:t>
            </a:r>
          </a:p>
          <a:p>
            <a:pPr marL="571500" indent="-571500">
              <a:buNone/>
            </a:pPr>
            <a:r>
              <a:rPr lang="sv-SE" b="1" dirty="0" smtClean="0">
                <a:solidFill>
                  <a:schemeClr val="accent2">
                    <a:lumMod val="75000"/>
                  </a:schemeClr>
                </a:solidFill>
              </a:rPr>
              <a:t>    Examples:</a:t>
            </a:r>
          </a:p>
          <a:p>
            <a:pPr marL="571500" indent="-571500">
              <a:buFont typeface="+mj-lt"/>
              <a:buAutoNum type="romanLcPeriod"/>
            </a:pPr>
            <a:r>
              <a:rPr lang="sv-SE" dirty="0" smtClean="0"/>
              <a:t>Patella or knee cap</a:t>
            </a:r>
            <a:endParaRPr lang="en-US" dirty="0" smtClean="0"/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 b="6779"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  <p:pic>
        <p:nvPicPr>
          <p:cNvPr id="6" name="Picture 8" descr="http://www.ski-injury.com/kneeanat.gif"/>
          <p:cNvPicPr>
            <a:picLocks noChangeAspect="1" noChangeArrowheads="1"/>
          </p:cNvPicPr>
          <p:nvPr/>
        </p:nvPicPr>
        <p:blipFill>
          <a:blip r:embed="rId3"/>
          <a:srcRect l="22069" t="6575" r="28276"/>
          <a:stretch>
            <a:fillRect/>
          </a:stretch>
        </p:blipFill>
        <p:spPr bwMode="auto">
          <a:xfrm>
            <a:off x="0" y="4343400"/>
            <a:ext cx="1641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upstate.edu/cdb/grossanat/imgs/skullantmax5.jpg"/>
          <p:cNvPicPr>
            <a:picLocks noChangeAspect="1" noChangeArrowheads="1"/>
          </p:cNvPicPr>
          <p:nvPr/>
        </p:nvPicPr>
        <p:blipFill>
          <a:blip r:embed="rId4"/>
          <a:srcRect l="12540" r="12225"/>
          <a:stretch>
            <a:fillRect/>
          </a:stretch>
        </p:blipFill>
        <p:spPr bwMode="auto">
          <a:xfrm>
            <a:off x="2743200" y="46482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bdul Haseeb\Pictures\medical pics\nose_anatomy_front_-_what_are_sinus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925" y="4572000"/>
            <a:ext cx="32670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133600"/>
            <a:ext cx="4038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Outer layer of </a:t>
            </a:r>
            <a:r>
              <a:rPr lang="en-US" dirty="0" smtClean="0"/>
              <a:t>bone</a:t>
            </a:r>
            <a:r>
              <a:rPr lang="en-US" dirty="0"/>
              <a:t>.</a:t>
            </a:r>
            <a:endParaRPr lang="sv-SE" dirty="0" smtClean="0"/>
          </a:p>
          <a:p>
            <a:r>
              <a:rPr lang="sv-SE" dirty="0" smtClean="0"/>
              <a:t>It is very hard and dense.</a:t>
            </a:r>
          </a:p>
          <a:p>
            <a:r>
              <a:rPr lang="sv-SE" dirty="0" smtClean="0"/>
              <a:t>It contains cylinders of calcified bone called osteons.</a:t>
            </a:r>
          </a:p>
          <a:p>
            <a:r>
              <a:rPr lang="sv-SE" dirty="0" smtClean="0"/>
              <a:t>Osteon provides great strength needed to resist the stress to which long bones are subjected.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4038600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/>
              <a:t>Located in the ends of long bones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/>
              <a:t>Many spaces that are filled with red bone marrow which produces bone cells</a:t>
            </a:r>
            <a:r>
              <a:rPr lang="en-US" dirty="0" smtClean="0"/>
              <a:t>.</a:t>
            </a:r>
          </a:p>
          <a:p>
            <a:pPr lvl="1">
              <a:buNone/>
            </a:pPr>
            <a:endParaRPr lang="sv-SE" dirty="0" smtClean="0"/>
          </a:p>
          <a:p>
            <a:r>
              <a:rPr lang="sv-SE" dirty="0" smtClean="0"/>
              <a:t>It provides great strength with least weight.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152400" y="152399"/>
          <a:ext cx="8839200" cy="1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Haseeb\Pictures\medical pics\9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1" cy="500928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0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Microscopically the structure of spongy &amp; compact bone is the same</a:t>
            </a:r>
          </a:p>
          <a:p>
            <a:r>
              <a:rPr lang="en-GB" dirty="0" smtClean="0"/>
              <a:t>The only difference is that the space in the spongy bone is large while in the compact type the bone tissue is dense &amp; contains narrow channels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Gross Anatomy of a Long Bone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045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45116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solidFill>
                  <a:srgbClr val="000099"/>
                </a:solidFill>
              </a:rPr>
              <a:t>Diaphysis</a:t>
            </a:r>
            <a:endParaRPr lang="en-US" sz="3000">
              <a:solidFill>
                <a:srgbClr val="000099"/>
              </a:solidFill>
            </a:endParaRP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Shaft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Composed of compact bone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solidFill>
                  <a:srgbClr val="000099"/>
                </a:solidFill>
              </a:rPr>
              <a:t>Epiphysis</a:t>
            </a:r>
            <a:r>
              <a:rPr lang="en-US" sz="3000">
                <a:solidFill>
                  <a:srgbClr val="000099"/>
                </a:solidFill>
              </a:rPr>
              <a:t> 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Ends of the bone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Composed mostly of spongy bone</a:t>
            </a:r>
          </a:p>
        </p:txBody>
      </p:sp>
      <p:pic>
        <p:nvPicPr>
          <p:cNvPr id="360456" name="Picture 8"/>
          <p:cNvPicPr>
            <a:picLocks noChangeAspect="1" noChangeArrowheads="1"/>
          </p:cNvPicPr>
          <p:nvPr/>
        </p:nvPicPr>
        <p:blipFill>
          <a:blip r:embed="rId2"/>
          <a:srcRect b="8763"/>
          <a:stretch>
            <a:fillRect/>
          </a:stretch>
        </p:blipFill>
        <p:spPr bwMode="auto">
          <a:xfrm>
            <a:off x="5129213" y="1295400"/>
            <a:ext cx="3405187" cy="5181600"/>
          </a:xfrm>
          <a:prstGeom prst="rect">
            <a:avLst/>
          </a:prstGeom>
          <a:noFill/>
        </p:spPr>
      </p:pic>
      <p:sp>
        <p:nvSpPr>
          <p:cNvPr id="360457" name="Text Box 9"/>
          <p:cNvSpPr txBox="1">
            <a:spLocks noChangeArrowheads="1"/>
          </p:cNvSpPr>
          <p:nvPr/>
        </p:nvSpPr>
        <p:spPr bwMode="auto">
          <a:xfrm>
            <a:off x="7491413" y="60960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5.2a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 autoUpdateAnimBg="0"/>
      <p:bldP spid="36045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Structures of a Long Bone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147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381000" y="1295401"/>
            <a:ext cx="5486400" cy="537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err="1">
                <a:solidFill>
                  <a:srgbClr val="000099"/>
                </a:solidFill>
              </a:rPr>
              <a:t>Periosteum</a:t>
            </a:r>
            <a:endParaRPr lang="en-US" sz="2800" dirty="0">
              <a:solidFill>
                <a:srgbClr val="000099"/>
              </a:solidFill>
            </a:endParaRP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000" dirty="0"/>
              <a:t>Outside covering of the </a:t>
            </a:r>
            <a:r>
              <a:rPr lang="en-US" sz="2000" dirty="0" err="1"/>
              <a:t>diaphysis</a:t>
            </a:r>
            <a:endParaRPr lang="en-US" sz="2000" dirty="0"/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000" dirty="0"/>
              <a:t>Fibrous connective tissue </a:t>
            </a:r>
            <a:r>
              <a:rPr lang="en-US" sz="2000" dirty="0" smtClean="0"/>
              <a:t>membrane</a:t>
            </a:r>
          </a:p>
          <a:p>
            <a:r>
              <a:rPr lang="en-GB" sz="2400" b="1" u="sng" dirty="0" err="1" smtClean="0">
                <a:solidFill>
                  <a:schemeClr val="tx2"/>
                </a:solidFill>
              </a:rPr>
              <a:t>Endosteum</a:t>
            </a:r>
            <a:endParaRPr lang="en-GB" sz="2400" dirty="0" smtClean="0">
              <a:solidFill>
                <a:schemeClr val="tx2"/>
              </a:solidFill>
            </a:endParaRPr>
          </a:p>
          <a:p>
            <a:r>
              <a:rPr lang="en-GB" dirty="0" smtClean="0"/>
              <a:t>It is highly vascular membrane which lines the </a:t>
            </a:r>
            <a:r>
              <a:rPr lang="en-GB" dirty="0" err="1" smtClean="0"/>
              <a:t>medullary</a:t>
            </a:r>
            <a:r>
              <a:rPr lang="en-GB" dirty="0" smtClean="0"/>
              <a:t> cavity in the inner surface of compact bone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</a:pPr>
            <a:endParaRPr lang="en-US" sz="3000" dirty="0" smtClean="0">
              <a:solidFill>
                <a:srgbClr val="000099"/>
              </a:solidFill>
            </a:endParaRP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 err="1" smtClean="0">
                <a:solidFill>
                  <a:srgbClr val="000099"/>
                </a:solidFill>
              </a:rPr>
              <a:t>Sharpey’s</a:t>
            </a:r>
            <a:r>
              <a:rPr lang="en-US" sz="3000" dirty="0" smtClean="0">
                <a:solidFill>
                  <a:srgbClr val="000099"/>
                </a:solidFill>
              </a:rPr>
              <a:t> </a:t>
            </a:r>
            <a:r>
              <a:rPr lang="en-US" sz="3000" dirty="0">
                <a:solidFill>
                  <a:srgbClr val="000099"/>
                </a:solidFill>
              </a:rPr>
              <a:t>fibers</a:t>
            </a: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600" dirty="0"/>
              <a:t>Secure </a:t>
            </a:r>
            <a:r>
              <a:rPr lang="en-US" sz="2600" dirty="0" err="1"/>
              <a:t>periosteum</a:t>
            </a:r>
            <a:r>
              <a:rPr lang="en-US" sz="2600" dirty="0"/>
              <a:t> to underlying bone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 dirty="0">
                <a:solidFill>
                  <a:srgbClr val="000099"/>
                </a:solidFill>
              </a:rPr>
              <a:t>Arteries</a:t>
            </a:r>
            <a:endParaRPr lang="en-US" sz="2800" dirty="0">
              <a:solidFill>
                <a:srgbClr val="000099"/>
              </a:solidFill>
            </a:endParaRP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600" dirty="0"/>
              <a:t>Supply bone cells with nutrients</a:t>
            </a:r>
          </a:p>
        </p:txBody>
      </p:sp>
      <p:pic>
        <p:nvPicPr>
          <p:cNvPr id="361480" name="Picture 8"/>
          <p:cNvPicPr>
            <a:picLocks noChangeAspect="1" noChangeArrowheads="1"/>
          </p:cNvPicPr>
          <p:nvPr/>
        </p:nvPicPr>
        <p:blipFill>
          <a:blip r:embed="rId2"/>
          <a:srcRect r="3116" b="12323"/>
          <a:stretch>
            <a:fillRect/>
          </a:stretch>
        </p:blipFill>
        <p:spPr bwMode="auto">
          <a:xfrm>
            <a:off x="6019800" y="1600200"/>
            <a:ext cx="31242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Structures of a Long Bone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381000" y="1570038"/>
            <a:ext cx="4114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solidFill>
                  <a:srgbClr val="000099"/>
                </a:solidFill>
              </a:rPr>
              <a:t>Articular cartilage</a:t>
            </a:r>
            <a:endParaRPr lang="en-US" sz="3000">
              <a:solidFill>
                <a:srgbClr val="000099"/>
              </a:solidFill>
            </a:endParaRP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Covers the external surface of the epiphyses</a:t>
            </a: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Made of hyaline cartilage</a:t>
            </a: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Decreases friction at joint surfaces</a:t>
            </a:r>
          </a:p>
        </p:txBody>
      </p:sp>
      <p:pic>
        <p:nvPicPr>
          <p:cNvPr id="362504" name="Picture 8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5230813" y="1219200"/>
            <a:ext cx="3287712" cy="5029200"/>
          </a:xfrm>
          <a:prstGeom prst="rect">
            <a:avLst/>
          </a:prstGeom>
          <a:noFill/>
        </p:spPr>
      </p:pic>
      <p:sp>
        <p:nvSpPr>
          <p:cNvPr id="362505" name="Text Box 9"/>
          <p:cNvSpPr txBox="1">
            <a:spLocks noChangeArrowheads="1"/>
          </p:cNvSpPr>
          <p:nvPr/>
        </p:nvSpPr>
        <p:spPr bwMode="auto">
          <a:xfrm>
            <a:off x="7459663" y="58674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5.2a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3" grpId="0" autoUpdateAnimBg="0"/>
      <p:bldP spid="3625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Bone is a highly vascularised, mineralised &amp; rigid type of connective tissue.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Structures of a Long Bone</a:t>
            </a: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352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381000" y="1570038"/>
            <a:ext cx="4495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solidFill>
                  <a:srgbClr val="000099"/>
                </a:solidFill>
              </a:rPr>
              <a:t>Medullary cavity</a:t>
            </a:r>
            <a:endParaRPr lang="en-US" sz="3000">
              <a:solidFill>
                <a:srgbClr val="000099"/>
              </a:solidFill>
            </a:endParaRP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Cavity of the shaft</a:t>
            </a: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Contains yellow marrow (mostly fat) in adults</a:t>
            </a:r>
          </a:p>
          <a:p>
            <a:pPr marL="687388" lvl="1" indent="-230188" eaLnBrk="1" hangingPunct="1"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Contains red marrow (for blood cell formation) in infants</a:t>
            </a:r>
          </a:p>
        </p:txBody>
      </p:sp>
      <p:pic>
        <p:nvPicPr>
          <p:cNvPr id="363528" name="Picture 8"/>
          <p:cNvPicPr>
            <a:picLocks noChangeAspect="1" noChangeArrowheads="1"/>
          </p:cNvPicPr>
          <p:nvPr/>
        </p:nvPicPr>
        <p:blipFill>
          <a:blip r:embed="rId2"/>
          <a:srcRect b="8247"/>
          <a:stretch>
            <a:fillRect/>
          </a:stretch>
        </p:blipFill>
        <p:spPr bwMode="auto">
          <a:xfrm>
            <a:off x="5230813" y="1219200"/>
            <a:ext cx="3287712" cy="5029200"/>
          </a:xfrm>
          <a:prstGeom prst="rect">
            <a:avLst/>
          </a:prstGeom>
          <a:noFill/>
        </p:spPr>
      </p:pic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7459663" y="5867400"/>
            <a:ext cx="952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5.2a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autoUpdateAnimBg="0"/>
      <p:bldP spid="3635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Microscopic Anatomy of Bone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5574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5575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83820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solidFill>
                  <a:srgbClr val="000099"/>
                </a:solidFill>
              </a:rPr>
              <a:t>Osteon (Haversian System)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A unit of bone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solidFill>
                  <a:srgbClr val="000099"/>
                </a:solidFill>
              </a:rPr>
              <a:t>Central (Haversian</a:t>
            </a:r>
            <a:r>
              <a:rPr lang="en-US" sz="3000">
                <a:solidFill>
                  <a:schemeClr val="accent2"/>
                </a:solidFill>
              </a:rPr>
              <a:t>) </a:t>
            </a:r>
            <a:r>
              <a:rPr lang="en-US" sz="3000">
                <a:solidFill>
                  <a:srgbClr val="000099"/>
                </a:solidFill>
              </a:rPr>
              <a:t>canal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Opening in the center of an osteon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Carries blood vessels and nerves</a:t>
            </a:r>
          </a:p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>
                <a:solidFill>
                  <a:srgbClr val="000099"/>
                </a:solidFill>
              </a:rPr>
              <a:t>Perforating (Volkman’s) canal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Canal perpendicular to the central canal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Carries blood vessels and nerves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Microscopic Anatomy of Bone</a:t>
            </a: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6599" name="Picture 7"/>
          <p:cNvPicPr>
            <a:picLocks noChangeAspect="1" noChangeArrowheads="1"/>
          </p:cNvPicPr>
          <p:nvPr/>
        </p:nvPicPr>
        <p:blipFill>
          <a:blip r:embed="rId2"/>
          <a:srcRect b="5000"/>
          <a:stretch>
            <a:fillRect/>
          </a:stretch>
        </p:blipFill>
        <p:spPr bwMode="auto">
          <a:xfrm>
            <a:off x="736600" y="1219200"/>
            <a:ext cx="7721600" cy="5133975"/>
          </a:xfrm>
          <a:prstGeom prst="rect">
            <a:avLst/>
          </a:prstGeom>
          <a:noFill/>
        </p:spPr>
      </p:pic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7315200" y="5867400"/>
            <a:ext cx="868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Microscopic Anatomy of Bone</a:t>
            </a:r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7623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43434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200">
                <a:solidFill>
                  <a:srgbClr val="000099"/>
                </a:solidFill>
              </a:rPr>
              <a:t>Lacunae</a:t>
            </a: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Cavities containing bone cells (osteocytes)</a:t>
            </a: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Arranged in concentric rings</a:t>
            </a:r>
          </a:p>
          <a:p>
            <a:pPr marL="342900" indent="-342900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200">
                <a:solidFill>
                  <a:srgbClr val="000099"/>
                </a:solidFill>
              </a:rPr>
              <a:t>Lamellae</a:t>
            </a: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Rings around the central canal</a:t>
            </a:r>
          </a:p>
          <a:p>
            <a:pPr marL="687388" lvl="1" indent="-230188" eaLnBrk="1" hangingPunct="1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2800"/>
              <a:t>Sites of lacunae</a:t>
            </a:r>
          </a:p>
        </p:txBody>
      </p:sp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2"/>
          <a:srcRect b="8447"/>
          <a:stretch>
            <a:fillRect/>
          </a:stretch>
        </p:blipFill>
        <p:spPr bwMode="auto">
          <a:xfrm>
            <a:off x="4800600" y="1905000"/>
            <a:ext cx="4267200" cy="4108450"/>
          </a:xfrm>
          <a:prstGeom prst="rect">
            <a:avLst/>
          </a:prstGeom>
          <a:noFill/>
        </p:spPr>
      </p:pic>
      <p:sp>
        <p:nvSpPr>
          <p:cNvPr id="367625" name="Text Box 9"/>
          <p:cNvSpPr txBox="1">
            <a:spLocks noChangeArrowheads="1"/>
          </p:cNvSpPr>
          <p:nvPr/>
        </p:nvSpPr>
        <p:spPr bwMode="auto">
          <a:xfrm>
            <a:off x="4922838" y="5668963"/>
            <a:ext cx="868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3" grpId="0" autoUpdateAnimBg="0"/>
      <p:bldP spid="36762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382000" cy="7175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</a:pPr>
            <a:r>
              <a:rPr lang="en-US" altLang="en-US" sz="4100">
                <a:solidFill>
                  <a:srgbClr val="000099"/>
                </a:solidFill>
                <a:latin typeface="Arial" charset="0"/>
              </a:rPr>
              <a:t>Microscopic Anatomy of Bone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0" y="0"/>
            <a:ext cx="152400" cy="1295400"/>
          </a:xfrm>
          <a:prstGeom prst="rect">
            <a:avLst/>
          </a:prstGeom>
          <a:solidFill>
            <a:srgbClr val="009999"/>
          </a:solidFill>
          <a:ln w="25400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" pitchFamily="64" charset="0"/>
            </a:endParaRPr>
          </a:p>
        </p:txBody>
      </p:sp>
      <p:sp>
        <p:nvSpPr>
          <p:cNvPr id="368646" name="Line 6"/>
          <p:cNvSpPr>
            <a:spLocks noChangeShapeType="1"/>
          </p:cNvSpPr>
          <p:nvPr/>
        </p:nvSpPr>
        <p:spPr bwMode="auto">
          <a:xfrm>
            <a:off x="152400" y="228600"/>
            <a:ext cx="89154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43434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400">
                <a:solidFill>
                  <a:srgbClr val="000099"/>
                </a:solidFill>
              </a:rPr>
              <a:t>Canaliculi 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Tiny canals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Radiate from the central canal to lacunae</a:t>
            </a:r>
          </a:p>
          <a:p>
            <a:pPr marL="687388" lvl="1" indent="-230188" eaLnBrk="1" hangingPunct="1">
              <a:lnSpc>
                <a:spcPct val="9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Char char="·"/>
            </a:pPr>
            <a:r>
              <a:rPr lang="en-US" sz="3000"/>
              <a:t>Form a transport system</a:t>
            </a:r>
          </a:p>
        </p:txBody>
      </p:sp>
      <p:pic>
        <p:nvPicPr>
          <p:cNvPr id="368648" name="Picture 8"/>
          <p:cNvPicPr>
            <a:picLocks noChangeAspect="1" noChangeArrowheads="1"/>
          </p:cNvPicPr>
          <p:nvPr/>
        </p:nvPicPr>
        <p:blipFill>
          <a:blip r:embed="rId2"/>
          <a:srcRect b="8447"/>
          <a:stretch>
            <a:fillRect/>
          </a:stretch>
        </p:blipFill>
        <p:spPr bwMode="auto">
          <a:xfrm>
            <a:off x="4800600" y="1905000"/>
            <a:ext cx="4267200" cy="4108450"/>
          </a:xfrm>
          <a:prstGeom prst="rect">
            <a:avLst/>
          </a:prstGeom>
          <a:noFill/>
        </p:spPr>
      </p:pic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4922838" y="5668963"/>
            <a:ext cx="868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/>
              <a:t>Figure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>
                <a:solidFill>
                  <a:srgbClr val="FF0000"/>
                </a:solidFill>
              </a:rPr>
              <a:t>Blood supply of bones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Bone has a rich supply of blood. The distribution varies according to the type of bone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rgbClr val="FF0000"/>
                </a:solidFill>
              </a:rPr>
              <a:t> </a:t>
            </a:r>
            <a:r>
              <a:rPr lang="en-GB" sz="2000" b="1" smtClean="0">
                <a:solidFill>
                  <a:srgbClr val="FF0000"/>
                </a:solidFill>
              </a:rPr>
              <a:t>Long Bone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Long bone is supplied by 4 sets of blood vessels</a:t>
            </a:r>
          </a:p>
          <a:p>
            <a:pPr eaLnBrk="1" hangingPunct="1"/>
            <a:r>
              <a:rPr lang="en-GB" sz="2000" smtClean="0"/>
              <a:t>Nutrient artery</a:t>
            </a:r>
          </a:p>
          <a:p>
            <a:pPr eaLnBrk="1" hangingPunct="1"/>
            <a:r>
              <a:rPr lang="en-GB" sz="2000" smtClean="0"/>
              <a:t>Juxta-Epiphyseal or Metaphyseal vessels</a:t>
            </a:r>
          </a:p>
          <a:p>
            <a:pPr eaLnBrk="1" hangingPunct="1"/>
            <a:r>
              <a:rPr lang="en-GB" sz="2000" smtClean="0"/>
              <a:t>Epiphyseal vessels</a:t>
            </a:r>
          </a:p>
          <a:p>
            <a:pPr eaLnBrk="1" hangingPunct="1"/>
            <a:r>
              <a:rPr lang="en-GB" sz="2000" smtClean="0"/>
              <a:t>Periosteal Vessels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21507" name="Picture 3" descr="02F2"/>
          <p:cNvPicPr>
            <a:picLocks noChangeAspect="1" noChangeArrowheads="1"/>
          </p:cNvPicPr>
          <p:nvPr/>
        </p:nvPicPr>
        <p:blipFill>
          <a:blip r:embed="rId2"/>
          <a:srcRect t="2499" b="14063"/>
          <a:stretch>
            <a:fillRect/>
          </a:stretch>
        </p:blipFill>
        <p:spPr bwMode="auto">
          <a:xfrm>
            <a:off x="4572000" y="2814638"/>
            <a:ext cx="457200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>
                <a:solidFill>
                  <a:srgbClr val="FF0000"/>
                </a:solidFill>
              </a:rPr>
              <a:t>Nutrient artery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Enters the shaft through the nutrient foramen obliquely &amp; reaches the medullary cavity where it is divided into ascending &amp; descending branches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Area of supply</a:t>
            </a:r>
            <a:endParaRPr lang="en-GB" sz="2000" smtClean="0"/>
          </a:p>
          <a:p>
            <a:pPr eaLnBrk="1" hangingPunct="1"/>
            <a:r>
              <a:rPr lang="en-GB" sz="2000" smtClean="0"/>
              <a:t>Medullary cavity, inner 2/3</a:t>
            </a:r>
            <a:r>
              <a:rPr lang="en-GB" sz="2000" baseline="30000" smtClean="0"/>
              <a:t>rd of</a:t>
            </a:r>
            <a:r>
              <a:rPr lang="en-GB" sz="2000" smtClean="0"/>
              <a:t> compact bone of Diaphysis &amp; metaphysis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22531" name="Picture 3" descr="bonexsection"/>
          <p:cNvPicPr>
            <a:picLocks noChangeAspect="1" noChangeArrowheads="1"/>
          </p:cNvPicPr>
          <p:nvPr/>
        </p:nvPicPr>
        <p:blipFill>
          <a:blip r:embed="rId2"/>
          <a:srcRect l="50362" t="17940" r="12274" b="60391"/>
          <a:stretch>
            <a:fillRect/>
          </a:stretch>
        </p:blipFill>
        <p:spPr bwMode="auto">
          <a:xfrm>
            <a:off x="0" y="4543425"/>
            <a:ext cx="3924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>
                <a:solidFill>
                  <a:srgbClr val="FF0000"/>
                </a:solidFill>
              </a:rPr>
              <a:t>Juxta-Epiphyseal or Metaphyseal vessels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These are derived from the anastomosis around the joint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Area of Supply</a:t>
            </a:r>
            <a:endParaRPr lang="en-GB" sz="2000" smtClean="0"/>
          </a:p>
          <a:p>
            <a:pPr eaLnBrk="1" hangingPunct="1"/>
            <a:r>
              <a:rPr lang="en-GB" sz="2000" smtClean="0"/>
              <a:t>They supply the Epiphyseal end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>
                <a:solidFill>
                  <a:srgbClr val="FF0000"/>
                </a:solidFill>
              </a:rPr>
              <a:t> </a:t>
            </a:r>
            <a:r>
              <a:rPr lang="en-GB" sz="2000" b="1" u="sng" smtClean="0">
                <a:solidFill>
                  <a:srgbClr val="FF0000"/>
                </a:solidFill>
              </a:rPr>
              <a:t>Epiphyseal vessels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Derived from the anastomosis around the joint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Area of supply </a:t>
            </a:r>
            <a:endParaRPr lang="en-GB" sz="2000" smtClean="0"/>
          </a:p>
          <a:p>
            <a:pPr eaLnBrk="1" hangingPunct="1"/>
            <a:r>
              <a:rPr lang="en-GB" sz="2000" smtClean="0"/>
              <a:t>The spongy part &amp; red marrow of bones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 </a:t>
            </a:r>
            <a:r>
              <a:rPr lang="en-GB" sz="2000" b="1" u="sng" smtClean="0">
                <a:solidFill>
                  <a:srgbClr val="FF0000"/>
                </a:solidFill>
              </a:rPr>
              <a:t>Periosteal Vessels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Derived from the vessels of periosteum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Area of supply </a:t>
            </a:r>
            <a:endParaRPr lang="en-GB" sz="2000" smtClean="0"/>
          </a:p>
          <a:p>
            <a:pPr eaLnBrk="1" hangingPunct="1"/>
            <a:r>
              <a:rPr lang="en-GB" sz="2000" smtClean="0"/>
              <a:t>Outer 1/3</a:t>
            </a:r>
            <a:r>
              <a:rPr lang="en-GB" sz="2000" baseline="30000" smtClean="0"/>
              <a:t>rd</a:t>
            </a:r>
            <a:r>
              <a:rPr lang="en-GB" sz="2000" smtClean="0"/>
              <a:t> of compact bone 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23555" name="Picture 3" descr="BONE%20BLOOD%20SUPPLY"/>
          <p:cNvPicPr>
            <a:picLocks noChangeAspect="1" noChangeArrowheads="1"/>
          </p:cNvPicPr>
          <p:nvPr/>
        </p:nvPicPr>
        <p:blipFill>
          <a:blip r:embed="rId2"/>
          <a:srcRect r="20940"/>
          <a:stretch>
            <a:fillRect/>
          </a:stretch>
        </p:blipFill>
        <p:spPr bwMode="auto">
          <a:xfrm>
            <a:off x="6554788" y="3276600"/>
            <a:ext cx="25892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Blood Supply of short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Recieve numerus fine blood vessels from the periosteum</a:t>
            </a:r>
          </a:p>
          <a:p>
            <a:r>
              <a:rPr lang="sv-SE" dirty="0" smtClean="0"/>
              <a:t>These vessels enter through non-articular surface</a:t>
            </a:r>
          </a:p>
          <a:p>
            <a:r>
              <a:rPr lang="sv-SE" dirty="0" smtClean="0"/>
              <a:t>Supply both compact and spongy bone, &amp; bone marrow.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Blood Supply of Flat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65320"/>
          </a:xfrm>
        </p:spPr>
        <p:txBody>
          <a:bodyPr/>
          <a:lstStyle/>
          <a:p>
            <a:r>
              <a:rPr lang="sv-SE" dirty="0" smtClean="0"/>
              <a:t>Periosteal plexus.</a:t>
            </a:r>
          </a:p>
          <a:p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sz="4400" dirty="0" smtClean="0">
                <a:solidFill>
                  <a:schemeClr val="tx2">
                    <a:lumMod val="75000"/>
                  </a:schemeClr>
                </a:solidFill>
              </a:rPr>
              <a:t>Blood Supply of Irregular Bones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Large nutrient artery 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Periosteal plexus.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Bone cells</a:t>
            </a:r>
          </a:p>
          <a:p>
            <a:r>
              <a:rPr lang="en-GB" sz="1800" dirty="0" err="1" smtClean="0"/>
              <a:t>Osteoproginator</a:t>
            </a:r>
            <a:r>
              <a:rPr lang="en-GB" sz="1800" dirty="0" smtClean="0"/>
              <a:t> cells, </a:t>
            </a:r>
            <a:r>
              <a:rPr lang="en-GB" sz="1800" dirty="0" err="1" smtClean="0"/>
              <a:t>Ostoeoblast</a:t>
            </a:r>
            <a:r>
              <a:rPr lang="en-GB" sz="1800" dirty="0" smtClean="0"/>
              <a:t>, </a:t>
            </a:r>
            <a:r>
              <a:rPr lang="en-GB" sz="1800" dirty="0" err="1" smtClean="0"/>
              <a:t>Osteoclast</a:t>
            </a:r>
            <a:r>
              <a:rPr lang="en-GB" sz="1800" dirty="0" smtClean="0"/>
              <a:t>, </a:t>
            </a:r>
            <a:r>
              <a:rPr lang="en-GB" sz="1800" dirty="0" err="1" smtClean="0"/>
              <a:t>Osteocytes</a:t>
            </a:r>
            <a:endParaRPr lang="en-GB" sz="1800" dirty="0" smtClean="0"/>
          </a:p>
          <a:p>
            <a:r>
              <a:rPr lang="en-GB" sz="1800" dirty="0" smtClean="0"/>
              <a:t>Intercellular matrix </a:t>
            </a:r>
          </a:p>
          <a:p>
            <a:pPr lvl="1"/>
            <a:r>
              <a:rPr lang="en-GB" sz="2000" dirty="0" smtClean="0"/>
              <a:t>Organic </a:t>
            </a:r>
          </a:p>
          <a:p>
            <a:pPr lvl="2"/>
            <a:r>
              <a:rPr lang="en-GB" sz="1800" dirty="0" smtClean="0"/>
              <a:t>Collagen </a:t>
            </a:r>
            <a:r>
              <a:rPr lang="en-GB" sz="1800" dirty="0" err="1" smtClean="0"/>
              <a:t>Fibers</a:t>
            </a:r>
            <a:endParaRPr lang="en-GB" sz="1800" dirty="0" smtClean="0"/>
          </a:p>
          <a:p>
            <a:pPr lvl="2"/>
            <a:r>
              <a:rPr lang="en-GB" sz="1800" dirty="0" err="1" smtClean="0"/>
              <a:t>Glycosaminoglycans</a:t>
            </a:r>
            <a:endParaRPr lang="en-GB" sz="1800" dirty="0" smtClean="0"/>
          </a:p>
          <a:p>
            <a:pPr lvl="2"/>
            <a:r>
              <a:rPr lang="en-GB" sz="1800" dirty="0" smtClean="0"/>
              <a:t>Glycoprotein</a:t>
            </a:r>
          </a:p>
          <a:p>
            <a:pPr lvl="2"/>
            <a:r>
              <a:rPr lang="en-GB" sz="1800" dirty="0" err="1" smtClean="0"/>
              <a:t>Proteo-glycans</a:t>
            </a:r>
            <a:endParaRPr lang="en-GB" sz="1800" dirty="0" smtClean="0"/>
          </a:p>
          <a:p>
            <a:pPr lvl="1"/>
            <a:r>
              <a:rPr lang="en-GB" sz="2000" dirty="0" smtClean="0"/>
              <a:t>Inorganic</a:t>
            </a:r>
          </a:p>
          <a:p>
            <a:pPr lvl="2"/>
            <a:r>
              <a:rPr lang="en-GB" sz="1800" dirty="0" smtClean="0"/>
              <a:t>Mostly </a:t>
            </a:r>
            <a:r>
              <a:rPr lang="en-GB" sz="1800" b="1" dirty="0" smtClean="0"/>
              <a:t>Calcium phosphate</a:t>
            </a:r>
            <a:endParaRPr lang="en-GB" sz="1800" dirty="0" smtClean="0"/>
          </a:p>
          <a:p>
            <a:pPr lvl="2"/>
            <a:r>
              <a:rPr lang="en-GB" sz="1800" dirty="0" smtClean="0"/>
              <a:t>Calcium carbonate</a:t>
            </a:r>
          </a:p>
          <a:p>
            <a:pPr lvl="2"/>
            <a:r>
              <a:rPr lang="en-GB" sz="1800" dirty="0" smtClean="0"/>
              <a:t>Magnesium hydroxide, fluoride &amp; sulphate (small amount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Nerves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Nerves are most numerus at articular areas of all types of bone.</a:t>
            </a:r>
          </a:p>
          <a:p>
            <a:r>
              <a:rPr lang="sv-SE" dirty="0" smtClean="0"/>
              <a:t>Nerves are distributed throughout the  periosteum.</a:t>
            </a:r>
          </a:p>
          <a:p>
            <a:r>
              <a:rPr lang="sv-SE" dirty="0" smtClean="0"/>
              <a:t>Periosteum is the most sensitive part.</a:t>
            </a:r>
          </a:p>
          <a:p>
            <a:r>
              <a:rPr lang="sv-SE" dirty="0" smtClean="0"/>
              <a:t>Compact bone is less sensitive to spongy bone.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>
                <a:solidFill>
                  <a:srgbClr val="FF0000"/>
                </a:solidFill>
              </a:rPr>
              <a:t>Ossification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/>
            <a:r>
              <a:rPr lang="en-GB" sz="2000" smtClean="0"/>
              <a:t>The process of gradual bone formation by depositing minerals from membranous or cartilaginous model is called ossification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FF0000"/>
                </a:solidFill>
              </a:rPr>
              <a:t>Types of Ossification</a:t>
            </a:r>
            <a:endParaRPr lang="en-GB" sz="20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b="1" smtClean="0">
                <a:solidFill>
                  <a:srgbClr val="FF0000"/>
                </a:solidFill>
              </a:rPr>
              <a:t>Intra membranous Ossification</a:t>
            </a:r>
            <a:r>
              <a:rPr lang="en-GB" sz="2000" smtClean="0">
                <a:solidFill>
                  <a:srgbClr val="FF0000"/>
                </a:solidFill>
              </a:rPr>
              <a:t>: </a:t>
            </a:r>
          </a:p>
          <a:p>
            <a:pPr eaLnBrk="1" hangingPunct="1"/>
            <a:r>
              <a:rPr lang="en-GB" sz="2000" smtClean="0"/>
              <a:t>Involves the replacement of sheet like connective tissue membranes with bony tissue</a:t>
            </a:r>
          </a:p>
          <a:p>
            <a:pPr eaLnBrk="1" hangingPunct="1"/>
            <a:r>
              <a:rPr lang="en-GB" sz="2000" smtClean="0"/>
              <a:t>In this process the future bones 1</a:t>
            </a:r>
            <a:r>
              <a:rPr lang="en-GB" sz="2000" baseline="30000" smtClean="0"/>
              <a:t>st</a:t>
            </a:r>
            <a:r>
              <a:rPr lang="en-GB" sz="2000" smtClean="0"/>
              <a:t> formed as connective tissue membranes. Osteoblasts migrate to the membranes and deposit bony matrix around them.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Examples of bones formed in this manner are certain flat bones of the skull and some irregular bones.</a:t>
            </a:r>
          </a:p>
          <a:p>
            <a:pPr eaLnBrk="1" hangingPunct="1"/>
            <a:endParaRPr lang="en-GB" sz="1400" smtClean="0"/>
          </a:p>
        </p:txBody>
      </p:sp>
      <p:pic>
        <p:nvPicPr>
          <p:cNvPr id="24579" name="Picture 10" descr="http://www.upstate.edu/cdb/grossanat/imgs/skullantmax5.jpg"/>
          <p:cNvPicPr>
            <a:picLocks noChangeAspect="1" noChangeArrowheads="1"/>
          </p:cNvPicPr>
          <p:nvPr/>
        </p:nvPicPr>
        <p:blipFill>
          <a:blip r:embed="rId2"/>
          <a:srcRect l="12540" r="12225"/>
          <a:stretch>
            <a:fillRect/>
          </a:stretch>
        </p:blipFill>
        <p:spPr bwMode="auto">
          <a:xfrm>
            <a:off x="7467600" y="4065588"/>
            <a:ext cx="16764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lphaLcParenBoth" startAt="2"/>
            </a:pPr>
            <a:r>
              <a:rPr lang="en-GB" sz="2000" b="1" smtClean="0"/>
              <a:t>Intra cartilaginous</a:t>
            </a:r>
            <a:r>
              <a:rPr lang="en-GB" sz="2000" smtClean="0"/>
              <a:t>:</a:t>
            </a:r>
            <a:r>
              <a:rPr lang="en-GB" sz="2000" b="1" smtClean="0"/>
              <a:t> 				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GB" sz="2000" b="1" smtClean="0"/>
              <a:t>Involves the replacement of hyaline cartilage with bony tissue</a:t>
            </a:r>
            <a:endParaRPr lang="en-GB" sz="2000" smtClean="0"/>
          </a:p>
          <a:p>
            <a:pPr marL="457200" indent="-457200" eaLnBrk="1" hangingPunct="1"/>
            <a:r>
              <a:rPr lang="en-GB" sz="2000" smtClean="0"/>
              <a:t>   In this process the future bones 1</a:t>
            </a:r>
            <a:r>
              <a:rPr lang="en-GB" sz="2000" baseline="30000" smtClean="0"/>
              <a:t>st</a:t>
            </a:r>
            <a:r>
              <a:rPr lang="en-GB" sz="2000" smtClean="0"/>
              <a:t> formed as cartilage models. </a:t>
            </a:r>
          </a:p>
          <a:p>
            <a:pPr marL="457200" indent="-457200" eaLnBrk="1" hangingPunct="1"/>
            <a:r>
              <a:rPr lang="en-GB" sz="2000" smtClean="0"/>
              <a:t>   They become infiltrated with blood vessels and Osteoblast. </a:t>
            </a:r>
          </a:p>
          <a:p>
            <a:pPr marL="457200" indent="-457200" eaLnBrk="1" hangingPunct="1"/>
            <a:r>
              <a:rPr lang="en-GB" sz="2000" smtClean="0"/>
              <a:t>   The Osteoblast forms a collar of compact bone around the Diaphysis. </a:t>
            </a:r>
          </a:p>
          <a:p>
            <a:pPr marL="457200" indent="-457200" eaLnBrk="1" hangingPunct="1"/>
            <a:r>
              <a:rPr lang="en-GB" sz="2000" smtClean="0"/>
              <a:t>    At the same time Osteoclast breakdown the central bone tissue to form the medullary cavity</a:t>
            </a:r>
          </a:p>
          <a:p>
            <a:pPr marL="457200" indent="-457200" eaLnBrk="1" hangingPunct="1"/>
            <a:r>
              <a:rPr lang="en-GB" sz="2000" smtClean="0"/>
              <a:t>Later usually after birth secondary centre of ossification develop in the epiphysis.</a:t>
            </a:r>
          </a:p>
          <a:p>
            <a:pPr marL="457200" indent="-457200" eaLnBrk="1" hangingPunct="1"/>
            <a:r>
              <a:rPr lang="en-GB" sz="2000" smtClean="0"/>
              <a:t>Ossification in the epiphysis is similar to that in the Diaphysis except that the spongy bone is    retained instead of being broken down into medullary cavity.</a:t>
            </a:r>
          </a:p>
        </p:txBody>
      </p:sp>
      <p:pic>
        <p:nvPicPr>
          <p:cNvPr id="25603" name="Picture 3" descr="450px-Illu_bone_grow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4225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images.webmd.com/images/hw/media65/medical/hw/nr550586.jpg"/>
          <p:cNvPicPr>
            <a:picLocks noChangeAspect="1" noChangeArrowheads="1"/>
          </p:cNvPicPr>
          <p:nvPr/>
        </p:nvPicPr>
        <p:blipFill>
          <a:blip r:embed="rId3"/>
          <a:srcRect l="3477" r="72174" b="30667"/>
          <a:stretch>
            <a:fillRect/>
          </a:stretch>
        </p:blipFill>
        <p:spPr bwMode="auto">
          <a:xfrm>
            <a:off x="0" y="4876800"/>
            <a:ext cx="106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Factors affecting growth of bone</a:t>
            </a:r>
            <a:endParaRPr lang="en-GB" sz="2000" smtClean="0"/>
          </a:p>
          <a:p>
            <a:pPr eaLnBrk="1" hangingPunct="1"/>
            <a:r>
              <a:rPr lang="en-GB" sz="2000" smtClean="0"/>
              <a:t>Adequate blood supply</a:t>
            </a:r>
          </a:p>
          <a:p>
            <a:pPr eaLnBrk="1" hangingPunct="1"/>
            <a:r>
              <a:rPr lang="en-GB" sz="2000" smtClean="0"/>
              <a:t>Availability of adequate amount of minerals esp. Ca &amp; PO4</a:t>
            </a:r>
          </a:p>
          <a:p>
            <a:pPr eaLnBrk="1" hangingPunct="1"/>
            <a:r>
              <a:rPr lang="en-GB" sz="2000" smtClean="0"/>
              <a:t>Vitamin D – Essential for absorption, utilization &amp; maintenance of Ca  &amp; PO4 at normal levels</a:t>
            </a:r>
          </a:p>
          <a:p>
            <a:pPr eaLnBrk="1" hangingPunct="1"/>
            <a:r>
              <a:rPr lang="en-GB" sz="2000" smtClean="0"/>
              <a:t>Vitamin C – Essential for the normal matrix formation </a:t>
            </a:r>
          </a:p>
          <a:p>
            <a:pPr eaLnBrk="1" hangingPunct="1"/>
            <a:r>
              <a:rPr lang="en-GB" sz="2000" smtClean="0"/>
              <a:t>Mechanical factors – Tensile force helps in bone formation . </a:t>
            </a:r>
          </a:p>
          <a:p>
            <a:pPr eaLnBrk="1" hangingPunct="1"/>
            <a:r>
              <a:rPr lang="en-GB" sz="2000" smtClean="0"/>
              <a:t>Hormones</a:t>
            </a:r>
          </a:p>
          <a:p>
            <a:pPr lvl="1" eaLnBrk="1" hangingPunct="1"/>
            <a:r>
              <a:rPr lang="en-GB" sz="2000" smtClean="0"/>
              <a:t>Growth Hormone &amp; thyroid hormone [Thyroxine &amp; triiodothyronine] – are especially important during infancy &amp; childhood for development of skeleton.</a:t>
            </a:r>
          </a:p>
          <a:p>
            <a:pPr lvl="1" eaLnBrk="1" hangingPunct="1"/>
            <a:r>
              <a:rPr lang="en-GB" sz="2000" smtClean="0"/>
              <a:t>Testosterone &amp; Oestrogen – Influences the physical changes that occur at Puberty.</a:t>
            </a:r>
          </a:p>
          <a:p>
            <a:pPr lvl="1" eaLnBrk="1" hangingPunct="1"/>
            <a:r>
              <a:rPr lang="en-GB" sz="2000" smtClean="0"/>
              <a:t>Calcitonin &amp; Parathormone – are involved in Homeostasis of blood &amp; bone calcium levels required for bone development.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077200" cy="3733804"/>
        </p:xfrm>
        <a:graphic>
          <a:graphicData uri="http://schemas.openxmlformats.org/drawingml/2006/table">
            <a:tbl>
              <a:tblPr/>
              <a:tblGrid>
                <a:gridCol w="2252663"/>
                <a:gridCol w="2624137"/>
                <a:gridCol w="3200400"/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Bone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Cartilage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Consistency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Hard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Soft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Calcification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Matrix is calcified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Matrix is not calcified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Blood Supply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Vascular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Avscular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Nerve supply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Present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Absent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Haversian System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Present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Absent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Covering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Periosteum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Perichondrium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Other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Never turns back into cartilage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Mangal" pitchFamily="2"/>
                        </a:rPr>
                        <a:t>Turns into bony calcification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88" name="Rectangle 1"/>
          <p:cNvSpPr>
            <a:spLocks noChangeArrowheads="1"/>
          </p:cNvSpPr>
          <p:nvPr/>
        </p:nvSpPr>
        <p:spPr bwMode="auto">
          <a:xfrm>
            <a:off x="1219200" y="304800"/>
            <a:ext cx="48133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u="sng">
                <a:ea typeface="Times New Roman" pitchFamily="18" charset="0"/>
                <a:cs typeface="Mangal" pitchFamily="2"/>
              </a:rPr>
              <a:t>Differences between  bone &amp; cartilage</a:t>
            </a:r>
            <a:endParaRPr lang="en-GB" sz="1200">
              <a:ea typeface="Times New Roman" pitchFamily="18" charset="0"/>
              <a:cs typeface="Mangal" pitchFamily="2"/>
            </a:endParaRPr>
          </a:p>
          <a:p>
            <a:pPr eaLnBrk="0" hangingPunct="0"/>
            <a:endParaRPr lang="en-GB">
              <a:ea typeface="Times New Roman" pitchFamily="18" charset="0"/>
              <a:cs typeface="Mangal" pitchFamily="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/>
              <a:t>Sinuses</a:t>
            </a:r>
            <a:endParaRPr lang="en-GB" sz="2000" smtClean="0"/>
          </a:p>
          <a:p>
            <a:pPr eaLnBrk="1" hangingPunct="1"/>
            <a:r>
              <a:rPr lang="en-GB" sz="2000" smtClean="0"/>
              <a:t>Sinuses are small air filled cavities in the bone &amp; are found in Frontal, Sphenoid, Ethmoid &amp; maxillary.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28675" name="Picture 3" descr="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46561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u="sng" smtClean="0"/>
              <a:t>Fontanel</a:t>
            </a:r>
            <a:r>
              <a:rPr lang="en-GB" sz="2000" smtClean="0"/>
              <a:t>– </a:t>
            </a:r>
          </a:p>
          <a:p>
            <a:pPr eaLnBrk="1" hangingPunct="1"/>
            <a:r>
              <a:rPr lang="en-US" sz="2000" smtClean="0"/>
              <a:t>An area of unossified area lying between the cranial bones of the a foetus</a:t>
            </a:r>
            <a:endParaRPr lang="en-GB" sz="2000" smtClean="0"/>
          </a:p>
          <a:p>
            <a:pPr eaLnBrk="1" hangingPunct="1"/>
            <a:r>
              <a:rPr lang="en-US" sz="2000" smtClean="0"/>
              <a:t>E.g. Anterior Fontanel, Posterior Fontanel</a:t>
            </a:r>
            <a:endParaRPr lang="en-GB" sz="2000" smtClean="0"/>
          </a:p>
          <a:p>
            <a:pPr eaLnBrk="1" hangingPunct="1"/>
            <a:endParaRPr lang="en-GB" sz="2000" smtClean="0"/>
          </a:p>
        </p:txBody>
      </p:sp>
      <p:pic>
        <p:nvPicPr>
          <p:cNvPr id="29699" name="Picture 3" descr="2547_f1"/>
          <p:cNvPicPr>
            <a:picLocks noChangeAspect="1" noChangeArrowheads="1"/>
          </p:cNvPicPr>
          <p:nvPr/>
        </p:nvPicPr>
        <p:blipFill>
          <a:blip r:embed="rId2"/>
          <a:srcRect l="11853" t="15140" r="7011" b="18321"/>
          <a:stretch>
            <a:fillRect/>
          </a:stretch>
        </p:blipFill>
        <p:spPr bwMode="auto">
          <a:xfrm>
            <a:off x="0" y="4657725"/>
            <a:ext cx="6143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/>
              <a:t>Skeleton </a:t>
            </a: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The skeleton is described into 2 parts</a:t>
            </a:r>
          </a:p>
          <a:p>
            <a:pPr eaLnBrk="1" hangingPunct="1"/>
            <a:r>
              <a:rPr lang="en-GB" sz="2000" smtClean="0"/>
              <a:t>Axial skeleton </a:t>
            </a:r>
          </a:p>
          <a:p>
            <a:pPr eaLnBrk="1" hangingPunct="1"/>
            <a:r>
              <a:rPr lang="en-GB" sz="2000" smtClean="0"/>
              <a:t>Appendicular skeleton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30723" name="Picture 3" descr="Skeleton"/>
          <p:cNvPicPr>
            <a:picLocks noChangeAspect="1" noChangeArrowheads="1"/>
          </p:cNvPicPr>
          <p:nvPr/>
        </p:nvPicPr>
        <p:blipFill>
          <a:blip r:embed="rId2"/>
          <a:srcRect l="2100" t="1563" r="5170" b="7813"/>
          <a:stretch>
            <a:fillRect/>
          </a:stretch>
        </p:blipFill>
        <p:spPr bwMode="auto">
          <a:xfrm>
            <a:off x="4648200" y="1406525"/>
            <a:ext cx="44958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u="sng" smtClean="0"/>
              <a:t>Axial skeleton</a:t>
            </a: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It consists of </a:t>
            </a:r>
          </a:p>
          <a:p>
            <a:pPr eaLnBrk="1" hangingPunct="1"/>
            <a:r>
              <a:rPr lang="en-GB" sz="2000" smtClean="0"/>
              <a:t>Skull</a:t>
            </a:r>
          </a:p>
          <a:p>
            <a:pPr eaLnBrk="1" hangingPunct="1"/>
            <a:r>
              <a:rPr lang="en-GB" sz="2000" smtClean="0"/>
              <a:t>Vertebral Column</a:t>
            </a:r>
          </a:p>
          <a:p>
            <a:pPr eaLnBrk="1" hangingPunct="1"/>
            <a:r>
              <a:rPr lang="en-GB" sz="2000" smtClean="0"/>
              <a:t>Sternum</a:t>
            </a:r>
          </a:p>
          <a:p>
            <a:pPr eaLnBrk="1" hangingPunct="1"/>
            <a:r>
              <a:rPr lang="en-GB" sz="2000" smtClean="0"/>
              <a:t>Ribs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31747" name="Picture 3" descr="Skeleton"/>
          <p:cNvPicPr>
            <a:picLocks noChangeAspect="1" noChangeArrowheads="1"/>
          </p:cNvPicPr>
          <p:nvPr/>
        </p:nvPicPr>
        <p:blipFill>
          <a:blip r:embed="rId2"/>
          <a:srcRect l="17609" r="15186" b="52606"/>
          <a:stretch>
            <a:fillRect/>
          </a:stretch>
        </p:blipFill>
        <p:spPr bwMode="auto">
          <a:xfrm>
            <a:off x="685800" y="2714625"/>
            <a:ext cx="47339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334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2400" u="sng" dirty="0" err="1" smtClean="0"/>
              <a:t>Appendicular</a:t>
            </a:r>
            <a:r>
              <a:rPr lang="en-GB" sz="2400" u="sng" dirty="0" smtClean="0"/>
              <a:t> skeleton</a:t>
            </a:r>
            <a:endParaRPr lang="en-GB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2400" dirty="0" smtClean="0"/>
              <a:t>It consists of</a:t>
            </a:r>
          </a:p>
          <a:p>
            <a:pPr eaLnBrk="1" hangingPunct="1"/>
            <a:r>
              <a:rPr lang="en-GB" sz="2400" dirty="0" smtClean="0"/>
              <a:t>Bones of  Upper Limb &amp; Shoulder </a:t>
            </a:r>
          </a:p>
          <a:p>
            <a:pPr lvl="1" eaLnBrk="1" hangingPunct="1"/>
            <a:r>
              <a:rPr lang="en-GB" sz="2000" dirty="0" smtClean="0"/>
              <a:t>Clavicle</a:t>
            </a:r>
          </a:p>
          <a:p>
            <a:pPr lvl="1" eaLnBrk="1" hangingPunct="1"/>
            <a:r>
              <a:rPr lang="en-GB" sz="2000" dirty="0" smtClean="0"/>
              <a:t>Scapula</a:t>
            </a:r>
          </a:p>
          <a:p>
            <a:pPr lvl="1" eaLnBrk="1" hangingPunct="1"/>
            <a:r>
              <a:rPr lang="en-GB" sz="2000" dirty="0" err="1" smtClean="0"/>
              <a:t>Humerus</a:t>
            </a:r>
            <a:endParaRPr lang="en-GB" sz="2000" dirty="0" smtClean="0"/>
          </a:p>
          <a:p>
            <a:pPr lvl="1" eaLnBrk="1" hangingPunct="1"/>
            <a:r>
              <a:rPr lang="en-GB" sz="2000" dirty="0" smtClean="0"/>
              <a:t>Ulna</a:t>
            </a:r>
          </a:p>
          <a:p>
            <a:pPr lvl="1" eaLnBrk="1" hangingPunct="1"/>
            <a:r>
              <a:rPr lang="en-GB" sz="2000" dirty="0" smtClean="0"/>
              <a:t>Radius</a:t>
            </a:r>
          </a:p>
          <a:p>
            <a:pPr lvl="1" eaLnBrk="1" hangingPunct="1"/>
            <a:r>
              <a:rPr lang="en-GB" sz="2000" dirty="0" smtClean="0"/>
              <a:t>Carpals [</a:t>
            </a:r>
            <a:r>
              <a:rPr lang="en-GB" sz="2000" dirty="0" err="1" smtClean="0"/>
              <a:t>Scaphoid</a:t>
            </a:r>
            <a:r>
              <a:rPr lang="en-GB" sz="2000" dirty="0" smtClean="0"/>
              <a:t>, </a:t>
            </a:r>
            <a:r>
              <a:rPr lang="en-GB" sz="2000" dirty="0" err="1" smtClean="0"/>
              <a:t>Lunate</a:t>
            </a:r>
            <a:r>
              <a:rPr lang="en-GB" sz="2000" dirty="0" smtClean="0"/>
              <a:t>, </a:t>
            </a:r>
            <a:br>
              <a:rPr lang="en-GB" sz="2000" dirty="0" smtClean="0"/>
            </a:br>
            <a:r>
              <a:rPr lang="en-GB" sz="2000" dirty="0" err="1" smtClean="0"/>
              <a:t>Triquetral</a:t>
            </a:r>
            <a:r>
              <a:rPr lang="en-GB" sz="2000" dirty="0" smtClean="0"/>
              <a:t>, </a:t>
            </a:r>
            <a:r>
              <a:rPr lang="en-GB" sz="2000" dirty="0" err="1" smtClean="0"/>
              <a:t>Pisiform</a:t>
            </a:r>
            <a:r>
              <a:rPr lang="en-GB" sz="2000" dirty="0" smtClean="0"/>
              <a:t>, ]</a:t>
            </a:r>
          </a:p>
          <a:p>
            <a:pPr eaLnBrk="1" hangingPunct="1"/>
            <a:r>
              <a:rPr lang="en-GB" sz="2400" dirty="0" smtClean="0"/>
              <a:t> [Trapezium, Trapezoid, </a:t>
            </a:r>
            <a:br>
              <a:rPr lang="en-GB" sz="2400" dirty="0" smtClean="0"/>
            </a:br>
            <a:r>
              <a:rPr lang="en-GB" sz="2400" dirty="0" err="1" smtClean="0"/>
              <a:t>Capitate</a:t>
            </a:r>
            <a:r>
              <a:rPr lang="en-GB" sz="2400" dirty="0" smtClean="0"/>
              <a:t>, </a:t>
            </a:r>
            <a:r>
              <a:rPr lang="en-GB" sz="2400" dirty="0" err="1" smtClean="0"/>
              <a:t>Hamate</a:t>
            </a:r>
            <a:r>
              <a:rPr lang="en-GB" sz="2400" dirty="0" smtClean="0"/>
              <a:t>,]</a:t>
            </a:r>
          </a:p>
          <a:p>
            <a:pPr lvl="1" eaLnBrk="1" hangingPunct="1"/>
            <a:r>
              <a:rPr lang="en-GB" sz="2000" dirty="0" smtClean="0"/>
              <a:t>Metacarpals</a:t>
            </a:r>
          </a:p>
          <a:p>
            <a:pPr lvl="1" eaLnBrk="1" hangingPunct="1"/>
            <a:r>
              <a:rPr lang="en-GB" sz="2000" dirty="0" smtClean="0"/>
              <a:t>Phalanges</a:t>
            </a:r>
          </a:p>
          <a:p>
            <a:pPr lvl="1" eaLnBrk="1" hangingPunct="1"/>
            <a:endParaRPr lang="en-GB" sz="2000" dirty="0" smtClean="0"/>
          </a:p>
          <a:p>
            <a:pPr lvl="1" eaLnBrk="1" hangingPunct="1"/>
            <a:endParaRPr lang="en-GB" sz="2000" dirty="0" smtClean="0"/>
          </a:p>
          <a:p>
            <a:pPr lvl="1" eaLnBrk="1" hangingPunct="1">
              <a:buNone/>
            </a:pPr>
            <a:endParaRPr lang="en-GB" sz="2000" dirty="0" smtClean="0"/>
          </a:p>
          <a:p>
            <a:pPr eaLnBrk="1" hangingPunct="1"/>
            <a:endParaRPr lang="en-GB" sz="1600" dirty="0" smtClean="0"/>
          </a:p>
        </p:txBody>
      </p:sp>
      <p:pic>
        <p:nvPicPr>
          <p:cNvPr id="32771" name="Picture 3" descr="Skeleton"/>
          <p:cNvPicPr>
            <a:picLocks noChangeAspect="1" noChangeArrowheads="1"/>
          </p:cNvPicPr>
          <p:nvPr/>
        </p:nvPicPr>
        <p:blipFill>
          <a:blip r:embed="rId2"/>
          <a:srcRect l="1614" t="4036" r="35703" b="42839"/>
          <a:stretch>
            <a:fillRect/>
          </a:stretch>
        </p:blipFill>
        <p:spPr bwMode="auto">
          <a:xfrm>
            <a:off x="4579938" y="2057400"/>
            <a:ext cx="45640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Functions of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Bones perform several important functions:</a:t>
            </a:r>
          </a:p>
          <a:p>
            <a:pPr lvl="1"/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Protection 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Mineral storage </a:t>
            </a:r>
          </a:p>
          <a:p>
            <a:pPr lvl="1"/>
            <a:r>
              <a:rPr lang="en-US" dirty="0" smtClean="0"/>
              <a:t>Blood cell formation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/>
            <a:r>
              <a:rPr lang="en-GB" sz="2400" smtClean="0"/>
              <a:t>Bones of  Lower Limb &amp; Pelvis</a:t>
            </a:r>
          </a:p>
          <a:p>
            <a:pPr lvl="1" eaLnBrk="1" hangingPunct="1"/>
            <a:r>
              <a:rPr lang="en-GB" sz="2000" smtClean="0"/>
              <a:t>Hip Bone </a:t>
            </a:r>
          </a:p>
          <a:p>
            <a:pPr lvl="1" eaLnBrk="1" hangingPunct="1"/>
            <a:r>
              <a:rPr lang="en-GB" sz="2000" smtClean="0"/>
              <a:t>Femur</a:t>
            </a:r>
          </a:p>
          <a:p>
            <a:pPr lvl="1" eaLnBrk="1" hangingPunct="1"/>
            <a:r>
              <a:rPr lang="en-GB" sz="2000" smtClean="0"/>
              <a:t>Tibia</a:t>
            </a:r>
          </a:p>
          <a:p>
            <a:pPr lvl="1" eaLnBrk="1" hangingPunct="1"/>
            <a:r>
              <a:rPr lang="en-GB" sz="2000" smtClean="0"/>
              <a:t>Fibula</a:t>
            </a:r>
          </a:p>
          <a:p>
            <a:pPr lvl="1" eaLnBrk="1" hangingPunct="1"/>
            <a:r>
              <a:rPr lang="en-GB" sz="2000" smtClean="0"/>
              <a:t>Patella</a:t>
            </a:r>
          </a:p>
          <a:p>
            <a:pPr lvl="1" eaLnBrk="1" hangingPunct="1"/>
            <a:r>
              <a:rPr lang="en-GB" sz="2000" smtClean="0"/>
              <a:t>Tarsals</a:t>
            </a:r>
          </a:p>
          <a:p>
            <a:pPr lvl="1" eaLnBrk="1" hangingPunct="1"/>
            <a:r>
              <a:rPr lang="en-GB" sz="2000" smtClean="0"/>
              <a:t>Metatarsals</a:t>
            </a:r>
          </a:p>
          <a:p>
            <a:pPr lvl="1" eaLnBrk="1" hangingPunct="1"/>
            <a:r>
              <a:rPr lang="en-GB" sz="2000" smtClean="0"/>
              <a:t>Phalanges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33795" name="Picture 3" descr="Skeleton"/>
          <p:cNvPicPr>
            <a:picLocks noChangeAspect="1" noChangeArrowheads="1"/>
          </p:cNvPicPr>
          <p:nvPr/>
        </p:nvPicPr>
        <p:blipFill>
          <a:blip r:embed="rId2"/>
          <a:srcRect t="36589" b="6902"/>
          <a:stretch>
            <a:fillRect/>
          </a:stretch>
        </p:blipFill>
        <p:spPr bwMode="auto">
          <a:xfrm>
            <a:off x="2819400" y="2724150"/>
            <a:ext cx="5895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/>
              <a:t>Vertebral Column </a:t>
            </a: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It consists of </a:t>
            </a:r>
          </a:p>
          <a:p>
            <a:pPr eaLnBrk="1" hangingPunct="1"/>
            <a:r>
              <a:rPr lang="en-GB" sz="2000" smtClean="0"/>
              <a:t>7 Cervical [Atlas, Axilla]</a:t>
            </a:r>
          </a:p>
          <a:p>
            <a:pPr eaLnBrk="1" hangingPunct="1"/>
            <a:r>
              <a:rPr lang="en-GB" sz="2000" smtClean="0"/>
              <a:t>12 Thoracic</a:t>
            </a:r>
          </a:p>
          <a:p>
            <a:pPr eaLnBrk="1" hangingPunct="1"/>
            <a:r>
              <a:rPr lang="en-GB" sz="2000" smtClean="0"/>
              <a:t>5 Lumbar</a:t>
            </a:r>
          </a:p>
          <a:p>
            <a:pPr eaLnBrk="1" hangingPunct="1"/>
            <a:r>
              <a:rPr lang="en-GB" sz="2000" smtClean="0"/>
              <a:t>1 Sacrum [5 fused bone]</a:t>
            </a:r>
          </a:p>
          <a:p>
            <a:pPr eaLnBrk="1" hangingPunct="1"/>
            <a:r>
              <a:rPr lang="en-GB" sz="2000" smtClean="0"/>
              <a:t>1 Coccyx [4 fused bone]</a:t>
            </a:r>
          </a:p>
          <a:p>
            <a:pPr eaLnBrk="1" hangingPunct="1"/>
            <a:r>
              <a:rPr lang="en-GB" sz="2000" smtClean="0"/>
              <a:t>The bodies of the bones are separated from each other by intervertebral discs consisting of Cartilage.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34819" name="Picture 3" descr="Skeleton"/>
          <p:cNvPicPr>
            <a:picLocks noChangeAspect="1" noChangeArrowheads="1"/>
          </p:cNvPicPr>
          <p:nvPr/>
        </p:nvPicPr>
        <p:blipFill>
          <a:blip r:embed="rId2"/>
          <a:srcRect l="17609" r="15186" b="49774"/>
          <a:stretch>
            <a:fillRect/>
          </a:stretch>
        </p:blipFill>
        <p:spPr bwMode="auto">
          <a:xfrm>
            <a:off x="1143000" y="3581400"/>
            <a:ext cx="35321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000" b="1" u="sng" smtClean="0"/>
              <a:t>Thoracic Cage </a:t>
            </a:r>
            <a:endParaRPr lang="en-GB" sz="2000" smtClean="0"/>
          </a:p>
          <a:p>
            <a:pPr eaLnBrk="1" hangingPunct="1">
              <a:buFont typeface="Wingdings" pitchFamily="2" charset="2"/>
              <a:buNone/>
            </a:pPr>
            <a:r>
              <a:rPr lang="en-GB" sz="2000" smtClean="0"/>
              <a:t>Is formed by</a:t>
            </a:r>
          </a:p>
          <a:p>
            <a:pPr eaLnBrk="1" hangingPunct="1"/>
            <a:r>
              <a:rPr lang="en-GB" sz="2000" smtClean="0"/>
              <a:t>12 thoracic Vertebrae</a:t>
            </a:r>
          </a:p>
          <a:p>
            <a:pPr eaLnBrk="1" hangingPunct="1"/>
            <a:r>
              <a:rPr lang="en-GB" sz="2000" smtClean="0"/>
              <a:t>12 pairs if Ribs</a:t>
            </a:r>
          </a:p>
          <a:p>
            <a:pPr eaLnBrk="1" hangingPunct="1"/>
            <a:r>
              <a:rPr lang="en-GB" sz="2000" smtClean="0"/>
              <a:t>1 Sternum </a:t>
            </a:r>
          </a:p>
          <a:p>
            <a:pPr eaLnBrk="1" hangingPunct="1"/>
            <a:endParaRPr lang="en-GB" sz="2000" smtClean="0"/>
          </a:p>
        </p:txBody>
      </p:sp>
      <p:pic>
        <p:nvPicPr>
          <p:cNvPr id="35843" name="Picture 3" descr="Skeleton"/>
          <p:cNvPicPr>
            <a:picLocks noChangeAspect="1" noChangeArrowheads="1"/>
          </p:cNvPicPr>
          <p:nvPr/>
        </p:nvPicPr>
        <p:blipFill>
          <a:blip r:embed="rId2"/>
          <a:srcRect l="17609" r="15186" b="49774"/>
          <a:stretch>
            <a:fillRect/>
          </a:stretch>
        </p:blipFill>
        <p:spPr bwMode="auto">
          <a:xfrm>
            <a:off x="0" y="2466975"/>
            <a:ext cx="47339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dul Haseeb\Pictures\medical pics\thank-yo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Support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Bones provide a hard framework that gives shape and support to the body .</a:t>
            </a:r>
          </a:p>
          <a:p>
            <a:r>
              <a:rPr lang="en-US" dirty="0" smtClean="0"/>
              <a:t>Bones provide support for internal organs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35842" name="Picture 2" descr="C:\Users\Abdul Haseeb\Pictures\medical pics\sh210-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7025"/>
            <a:ext cx="2286000" cy="518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Protection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Fused bones provide 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brain case </a:t>
            </a:r>
            <a:r>
              <a:rPr lang="en-US" dirty="0" smtClean="0"/>
              <a:t>that protects this vital tissue</a:t>
            </a:r>
          </a:p>
          <a:p>
            <a:r>
              <a:rPr lang="en-US" dirty="0" smtClean="0"/>
              <a:t>Spinal cord is surrounded by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vertebrae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Rib cage </a:t>
            </a:r>
            <a:r>
              <a:rPr lang="en-US" dirty="0" smtClean="0"/>
              <a:t>protects vital organs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6866" name="Picture 2" descr="C:\Users\Abdul Haseeb\Pictures\medical pics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4343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Movement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Skeletal muscle attached to bones use the bones as levers to move the body</a:t>
            </a:r>
          </a:p>
          <a:p>
            <a:r>
              <a:rPr lang="en-US" dirty="0" smtClean="0"/>
              <a:t>Arrangement of bones and joints determine the movements possible</a:t>
            </a:r>
          </a:p>
          <a:p>
            <a:endParaRPr lang="en-US" dirty="0"/>
          </a:p>
        </p:txBody>
      </p:sp>
      <p:pic>
        <p:nvPicPr>
          <p:cNvPr id="43010" name="Picture 2" descr="C:\Users\Abdul Haseeb\Pictures\medical pics\0199210896.angular-displacement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3400617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Mineral storage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Bone serves as a mineral reservoir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Phosphate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calcium </a:t>
            </a:r>
            <a:r>
              <a:rPr lang="en-US" dirty="0" smtClean="0"/>
              <a:t>ions can be released into the blood steam for distribution</a:t>
            </a:r>
          </a:p>
          <a:p>
            <a:r>
              <a:rPr lang="en-US" dirty="0" smtClean="0"/>
              <a:t>Deposition and removal are ongoing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Function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Blood cell formation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Hematopoiesis</a:t>
            </a:r>
            <a:r>
              <a:rPr lang="en-US" dirty="0" smtClean="0"/>
              <a:t> occurs within the marrow cavities of the long bones.</a:t>
            </a:r>
          </a:p>
          <a:p>
            <a:r>
              <a:rPr lang="en-US" dirty="0" smtClean="0"/>
              <a:t>The majority of </a:t>
            </a:r>
            <a:r>
              <a:rPr lang="en-US" dirty="0" err="1" smtClean="0"/>
              <a:t>hematopoiesis</a:t>
            </a:r>
            <a:r>
              <a:rPr lang="en-US" dirty="0" smtClean="0"/>
              <a:t> occurs in bones.</a:t>
            </a:r>
          </a:p>
          <a:p>
            <a:endParaRPr lang="en-US" dirty="0"/>
          </a:p>
        </p:txBody>
      </p:sp>
      <p:pic>
        <p:nvPicPr>
          <p:cNvPr id="40962" name="Picture 2" descr="C:\Users\Abdul Haseeb\Pictures\medical pics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57" y="2667000"/>
            <a:ext cx="423639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1384</Words>
  <Application>Microsoft Office PowerPoint</Application>
  <PresentationFormat>On-screen Show (4:3)</PresentationFormat>
  <Paragraphs>313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BONES</vt:lpstr>
      <vt:lpstr>Bones</vt:lpstr>
      <vt:lpstr>Composition of Bone</vt:lpstr>
      <vt:lpstr>Functions of Bone</vt:lpstr>
      <vt:lpstr>Function of bones</vt:lpstr>
      <vt:lpstr>Function of Bones</vt:lpstr>
      <vt:lpstr>Function of Bones</vt:lpstr>
      <vt:lpstr>Function of Bones</vt:lpstr>
      <vt:lpstr>Function of Bones</vt:lpstr>
      <vt:lpstr>Classification of Bones</vt:lpstr>
      <vt:lpstr>Classification According to size &amp;  shape</vt:lpstr>
      <vt:lpstr>Classification According to size &amp;  shape</vt:lpstr>
      <vt:lpstr>Classification According to size &amp;  shape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Blood Supply of short Bones</vt:lpstr>
      <vt:lpstr>Blood Supply of Flat Bones</vt:lpstr>
      <vt:lpstr>Nerves Of Bone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</dc:title>
  <dc:creator>kattaria</dc:creator>
  <cp:lastModifiedBy>kattaria</cp:lastModifiedBy>
  <cp:revision>15</cp:revision>
  <dcterms:created xsi:type="dcterms:W3CDTF">2013-05-06T18:34:41Z</dcterms:created>
  <dcterms:modified xsi:type="dcterms:W3CDTF">2013-05-08T05:09:46Z</dcterms:modified>
</cp:coreProperties>
</file>