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1"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9193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ABB3495-4E27-43E8-A134-6FDFF7880D75}" type="datetimeFigureOut">
              <a:rPr lang="en-US" smtClean="0"/>
              <a:pPr/>
              <a:t>5/20/2013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1B51907-EED2-48CF-8ED5-CAD832CA2F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BB3495-4E27-43E8-A134-6FDFF7880D75}" type="datetimeFigureOut">
              <a:rPr lang="en-US" smtClean="0"/>
              <a:pPr/>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51907-EED2-48CF-8ED5-CAD832CA2F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BB3495-4E27-43E8-A134-6FDFF7880D75}" type="datetimeFigureOut">
              <a:rPr lang="en-US" smtClean="0"/>
              <a:pPr/>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51907-EED2-48CF-8ED5-CAD832CA2F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2398916-9C45-4064-9043-9FD765FE74F2}" type="slidenum">
              <a:rPr lang="en-US" altLang="zh-CN"/>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99EADF6-57BC-4D84-95D3-9F3A25340894}" type="slidenum">
              <a:rPr lang="en-US" altLang="zh-CN"/>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30C6FAA-DC02-4F95-BDCF-DEDCE5AE5BB0}" type="slidenum">
              <a:rPr lang="en-US" altLang="zh-CN"/>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ED61D7E-DA74-4C21-A2DC-BE5EC30A7349}" type="slidenum">
              <a:rPr lang="en-US" altLang="zh-CN"/>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zh-CN"/>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2B5FADF-6993-4FE6-95DF-903FF63BF99E}"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BB3495-4E27-43E8-A134-6FDFF7880D75}" type="datetimeFigureOut">
              <a:rPr lang="en-US" smtClean="0"/>
              <a:pPr/>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51907-EED2-48CF-8ED5-CAD832CA2F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BB3495-4E27-43E8-A134-6FDFF7880D75}" type="datetimeFigureOut">
              <a:rPr lang="en-US" smtClean="0"/>
              <a:pPr/>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51907-EED2-48CF-8ED5-CAD832CA2F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BB3495-4E27-43E8-A134-6FDFF7880D75}" type="datetimeFigureOut">
              <a:rPr lang="en-US" smtClean="0"/>
              <a:pPr/>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51907-EED2-48CF-8ED5-CAD832CA2F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BB3495-4E27-43E8-A134-6FDFF7880D75}" type="datetimeFigureOut">
              <a:rPr lang="en-US" smtClean="0"/>
              <a:pPr/>
              <a:t>5/20/2013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B51907-EED2-48CF-8ED5-CAD832CA2F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BB3495-4E27-43E8-A134-6FDFF7880D75}" type="datetimeFigureOut">
              <a:rPr lang="en-US" smtClean="0"/>
              <a:pPr/>
              <a:t>5/20/2013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B51907-EED2-48CF-8ED5-CAD832CA2F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B3495-4E27-43E8-A134-6FDFF7880D75}" type="datetimeFigureOut">
              <a:rPr lang="en-US" smtClean="0"/>
              <a:pPr/>
              <a:t>5/20/2013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B51907-EED2-48CF-8ED5-CAD832CA2F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BB3495-4E27-43E8-A134-6FDFF7880D75}" type="datetimeFigureOut">
              <a:rPr lang="en-US" smtClean="0"/>
              <a:pPr/>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51907-EED2-48CF-8ED5-CAD832CA2F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BB3495-4E27-43E8-A134-6FDFF7880D75}" type="datetimeFigureOut">
              <a:rPr lang="en-US" smtClean="0"/>
              <a:pPr/>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1B51907-EED2-48CF-8ED5-CAD832CA2F7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BB3495-4E27-43E8-A134-6FDFF7880D75}" type="datetimeFigureOut">
              <a:rPr lang="en-US" smtClean="0"/>
              <a:pPr/>
              <a:t>5/20/2013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B51907-EED2-48CF-8ED5-CAD832CA2F7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31.jpeg"/><Relationship Id="rId7" Type="http://schemas.openxmlformats.org/officeDocument/2006/relationships/slide" Target="slide27.xml"/><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slide" Target="slide19.xm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hyperlink" Target="http://en.wikipedia.org/wiki/Joint"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2000250"/>
          </a:xfrm>
        </p:spPr>
        <p:txBody>
          <a:bodyPr>
            <a:normAutofit fontScale="90000"/>
          </a:bodyPr>
          <a:lstStyle/>
          <a:p>
            <a:r>
              <a:rPr lang="en-US" dirty="0" err="1" smtClean="0"/>
              <a:t>Arthrology</a:t>
            </a:r>
            <a:r>
              <a:rPr lang="en-US" dirty="0" smtClean="0"/>
              <a:t> </a:t>
            </a:r>
            <a:br>
              <a:rPr lang="en-US" dirty="0" smtClean="0"/>
            </a:br>
            <a:r>
              <a:rPr lang="en-US" dirty="0" smtClean="0"/>
              <a:t>&amp;</a:t>
            </a:r>
            <a:br>
              <a:rPr lang="en-US" dirty="0" smtClean="0"/>
            </a:br>
            <a:r>
              <a:rPr lang="en-US" dirty="0" smtClean="0"/>
              <a:t>Joints of Bones of Trunk</a:t>
            </a:r>
            <a:endParaRPr lang="en-US" dirty="0"/>
          </a:p>
        </p:txBody>
      </p:sp>
      <p:sp>
        <p:nvSpPr>
          <p:cNvPr id="3" name="Subtitle 2"/>
          <p:cNvSpPr>
            <a:spLocks noGrp="1"/>
          </p:cNvSpPr>
          <p:nvPr>
            <p:ph type="subTitle" idx="1"/>
          </p:nvPr>
        </p:nvSpPr>
        <p:spPr>
          <a:xfrm>
            <a:off x="1371600" y="3886200"/>
            <a:ext cx="6400800" cy="2667000"/>
          </a:xfrm>
        </p:spPr>
        <p:txBody>
          <a:bodyPr>
            <a:normAutofit/>
          </a:bodyPr>
          <a:lstStyle/>
          <a:p>
            <a:r>
              <a:rPr lang="en-US" dirty="0" smtClean="0"/>
              <a:t>By</a:t>
            </a:r>
          </a:p>
          <a:p>
            <a:endParaRPr lang="en-US" dirty="0"/>
          </a:p>
          <a:p>
            <a:endParaRPr lang="en-US" dirty="0" smtClean="0"/>
          </a:p>
          <a:p>
            <a:endParaRPr lang="en-US" dirty="0"/>
          </a:p>
          <a:p>
            <a:r>
              <a:rPr lang="en-US" dirty="0" err="1" smtClean="0"/>
              <a:t>Dr.Pardeep</a:t>
            </a:r>
            <a:r>
              <a:rPr lang="en-US" dirty="0" smtClean="0"/>
              <a:t> Kumar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188913"/>
            <a:ext cx="8229600" cy="954087"/>
          </a:xfrm>
        </p:spPr>
        <p:txBody>
          <a:bodyPr/>
          <a:lstStyle/>
          <a:p>
            <a:r>
              <a:rPr lang="en-US" altLang="zh-CN" sz="4000" b="1">
                <a:solidFill>
                  <a:srgbClr val="FF3300"/>
                </a:solidFill>
              </a:rPr>
              <a:t>Synchondrosis</a:t>
            </a:r>
          </a:p>
        </p:txBody>
      </p:sp>
      <p:pic>
        <p:nvPicPr>
          <p:cNvPr id="18435" name="Picture 3" descr="170445"/>
          <p:cNvPicPr>
            <a:picLocks noGrp="1" noChangeAspect="1" noChangeArrowheads="1"/>
          </p:cNvPicPr>
          <p:nvPr>
            <p:ph idx="1"/>
          </p:nvPr>
        </p:nvPicPr>
        <p:blipFill>
          <a:blip r:embed="rId2"/>
          <a:stretch>
            <a:fillRect/>
          </a:stretch>
        </p:blipFill>
        <p:spPr>
          <a:xfrm>
            <a:off x="2239115" y="1935163"/>
            <a:ext cx="4665770" cy="4389437"/>
          </a:xfrm>
          <a:noFill/>
          <a:ln/>
        </p:spPr>
      </p:pic>
      <p:sp>
        <p:nvSpPr>
          <p:cNvPr id="18436" name="Rectangle 4"/>
          <p:cNvSpPr>
            <a:spLocks noChangeArrowheads="1"/>
          </p:cNvSpPr>
          <p:nvPr/>
        </p:nvSpPr>
        <p:spPr bwMode="auto">
          <a:xfrm>
            <a:off x="838200" y="1524000"/>
            <a:ext cx="7696200" cy="1938992"/>
          </a:xfrm>
          <a:prstGeom prst="rect">
            <a:avLst/>
          </a:prstGeom>
          <a:noFill/>
          <a:ln w="9525">
            <a:noFill/>
            <a:miter lim="800000"/>
            <a:headEnd/>
            <a:tailEnd/>
          </a:ln>
          <a:effectLst/>
        </p:spPr>
        <p:txBody>
          <a:bodyPr wrap="square">
            <a:spAutoFit/>
          </a:bodyPr>
          <a:lstStyle/>
          <a:p>
            <a:pPr>
              <a:defRPr/>
            </a:pPr>
            <a:r>
              <a:rPr lang="en-GB" sz="2400" dirty="0" smtClean="0"/>
              <a:t>1. The </a:t>
            </a:r>
            <a:r>
              <a:rPr lang="en-GB" sz="2400" dirty="0"/>
              <a:t>Hyaline cartilage in these joint is temporary in nature &amp; is replaced completely by bone.</a:t>
            </a:r>
          </a:p>
          <a:p>
            <a:pPr>
              <a:defRPr/>
            </a:pPr>
            <a:r>
              <a:rPr lang="en-GB" sz="2400" dirty="0"/>
              <a:t>e.g. Between Epiphysis &amp; </a:t>
            </a:r>
            <a:r>
              <a:rPr lang="en-GB" sz="2400" dirty="0" err="1"/>
              <a:t>Diaphysis</a:t>
            </a:r>
            <a:r>
              <a:rPr lang="en-GB" sz="2400" dirty="0"/>
              <a:t> of a growing long bone</a:t>
            </a:r>
          </a:p>
          <a:p>
            <a:r>
              <a:rPr lang="en-US" altLang="zh-CN" sz="2400" dirty="0" smtClean="0"/>
              <a:t>2</a:t>
            </a:r>
            <a:r>
              <a:rPr lang="en-US" altLang="zh-CN" sz="2400" dirty="0"/>
              <a:t>. Immovable  </a:t>
            </a:r>
          </a:p>
          <a:p>
            <a:r>
              <a:rPr lang="en-US" altLang="zh-CN" sz="2400" dirty="0" smtClean="0"/>
              <a:t>4</a:t>
            </a:r>
            <a:r>
              <a:rPr lang="en-US" altLang="zh-CN" sz="2400" dirty="0"/>
              <a:t>. It is a temporary form of joint</a:t>
            </a:r>
          </a:p>
        </p:txBody>
      </p:sp>
      <p:pic>
        <p:nvPicPr>
          <p:cNvPr id="6" name="Picture 6" descr="胸廓1"/>
          <p:cNvPicPr>
            <a:picLocks noChangeAspect="1" noChangeArrowheads="1"/>
          </p:cNvPicPr>
          <p:nvPr/>
        </p:nvPicPr>
        <p:blipFill>
          <a:blip r:embed="rId3"/>
          <a:srcRect/>
          <a:stretch>
            <a:fillRect/>
          </a:stretch>
        </p:blipFill>
        <p:spPr bwMode="auto">
          <a:xfrm>
            <a:off x="0" y="3787775"/>
            <a:ext cx="2657475" cy="3070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06437"/>
          </a:xfrm>
        </p:spPr>
        <p:txBody>
          <a:bodyPr/>
          <a:lstStyle/>
          <a:p>
            <a:r>
              <a:rPr lang="en-US" altLang="zh-CN" sz="4000" b="1">
                <a:solidFill>
                  <a:srgbClr val="FF3300"/>
                </a:solidFill>
              </a:rPr>
              <a:t>Symphysis</a:t>
            </a:r>
          </a:p>
        </p:txBody>
      </p:sp>
      <p:pic>
        <p:nvPicPr>
          <p:cNvPr id="19459" name="Picture 3" descr="Fig 7_20IRresizedcut"/>
          <p:cNvPicPr>
            <a:picLocks noGrp="1" noChangeAspect="1" noChangeArrowheads="1"/>
          </p:cNvPicPr>
          <p:nvPr>
            <p:ph idx="1"/>
          </p:nvPr>
        </p:nvPicPr>
        <p:blipFill>
          <a:blip r:embed="rId2"/>
          <a:srcRect/>
          <a:stretch>
            <a:fillRect/>
          </a:stretch>
        </p:blipFill>
        <p:spPr>
          <a:xfrm>
            <a:off x="4932363" y="1341438"/>
            <a:ext cx="3949700" cy="2592387"/>
          </a:xfrm>
          <a:noFill/>
          <a:ln/>
        </p:spPr>
      </p:pic>
      <p:sp>
        <p:nvSpPr>
          <p:cNvPr id="19460" name="Rectangle 4"/>
          <p:cNvSpPr>
            <a:spLocks noChangeArrowheads="1"/>
          </p:cNvSpPr>
          <p:nvPr/>
        </p:nvSpPr>
        <p:spPr bwMode="auto">
          <a:xfrm>
            <a:off x="468313" y="1916113"/>
            <a:ext cx="3959225" cy="3508375"/>
          </a:xfrm>
          <a:prstGeom prst="rect">
            <a:avLst/>
          </a:prstGeom>
          <a:noFill/>
          <a:ln w="9525">
            <a:noFill/>
            <a:miter lim="800000"/>
            <a:headEnd/>
            <a:tailEnd/>
          </a:ln>
          <a:effectLst/>
        </p:spPr>
        <p:txBody>
          <a:bodyPr>
            <a:spAutoFit/>
          </a:bodyPr>
          <a:lstStyle/>
          <a:p>
            <a:pPr marL="342900" indent="-342900">
              <a:buFontTx/>
              <a:buAutoNum type="arabicPeriod"/>
            </a:pPr>
            <a:r>
              <a:rPr lang="en-US" altLang="zh-CN" sz="2800"/>
              <a:t>Fibrocartilage is connecting material</a:t>
            </a:r>
          </a:p>
          <a:p>
            <a:pPr marL="342900" indent="-342900"/>
            <a:endParaRPr lang="en-US" altLang="zh-CN" sz="2800"/>
          </a:p>
          <a:p>
            <a:pPr marL="342900" indent="-342900"/>
            <a:r>
              <a:rPr lang="en-US" altLang="zh-CN" sz="2800"/>
              <a:t>2. Slightly movable </a:t>
            </a:r>
          </a:p>
          <a:p>
            <a:pPr marL="342900" indent="-342900"/>
            <a:r>
              <a:rPr lang="en-US" altLang="zh-CN" sz="2800"/>
              <a:t> </a:t>
            </a:r>
          </a:p>
          <a:p>
            <a:pPr marL="342900" indent="-342900"/>
            <a:r>
              <a:rPr lang="en-US" altLang="zh-CN" sz="2800"/>
              <a:t>3. Intervertebral discs and pubic symphysis</a:t>
            </a:r>
          </a:p>
          <a:p>
            <a:pPr marL="342900" indent="-342900"/>
            <a:endParaRPr lang="en-US" altLang="zh-CN" sz="2800">
              <a:latin typeface="Times New Roman" pitchFamily="18" charset="0"/>
            </a:endParaRPr>
          </a:p>
        </p:txBody>
      </p:sp>
      <p:pic>
        <p:nvPicPr>
          <p:cNvPr id="19461" name="Picture 5" descr="Fig 8_15aIRresizedfixed"/>
          <p:cNvPicPr>
            <a:picLocks noChangeAspect="1" noChangeArrowheads="1"/>
          </p:cNvPicPr>
          <p:nvPr/>
        </p:nvPicPr>
        <p:blipFill>
          <a:blip r:embed="rId3"/>
          <a:srcRect/>
          <a:stretch>
            <a:fillRect/>
          </a:stretch>
        </p:blipFill>
        <p:spPr bwMode="auto">
          <a:xfrm>
            <a:off x="4859338" y="4437063"/>
            <a:ext cx="3952875" cy="211613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381000" y="914400"/>
          <a:ext cx="8534400" cy="3413760"/>
        </p:xfrm>
        <a:graphic>
          <a:graphicData uri="http://schemas.openxmlformats.org/drawingml/2006/table">
            <a:tbl>
              <a:tblPr/>
              <a:tblGrid>
                <a:gridCol w="4114800"/>
                <a:gridCol w="4419600"/>
              </a:tblGrid>
              <a:tr h="0">
                <a:tc>
                  <a:txBody>
                    <a:bodyPr/>
                    <a:lstStyle/>
                    <a:p>
                      <a:pPr marL="0" marR="0">
                        <a:spcBef>
                          <a:spcPts val="0"/>
                        </a:spcBef>
                        <a:spcAft>
                          <a:spcPts val="0"/>
                        </a:spcAft>
                      </a:pPr>
                      <a:r>
                        <a:rPr lang="en-GB" sz="2400" b="1" u="none" dirty="0" smtClean="0">
                          <a:solidFill>
                            <a:srgbClr val="FF0000"/>
                          </a:solidFill>
                          <a:latin typeface="Aharoni" pitchFamily="2" charset="-79"/>
                          <a:cs typeface="Aharoni" pitchFamily="2" charset="-79"/>
                        </a:rPr>
                        <a:t>         </a:t>
                      </a:r>
                      <a:r>
                        <a:rPr lang="en-GB" sz="2400" b="1" u="none" dirty="0" err="1" smtClean="0">
                          <a:solidFill>
                            <a:srgbClr val="FF0000"/>
                          </a:solidFill>
                          <a:latin typeface="Aharoni" pitchFamily="2" charset="-79"/>
                          <a:cs typeface="Aharoni" pitchFamily="2" charset="-79"/>
                        </a:rPr>
                        <a:t>Synchondroses</a:t>
                      </a:r>
                      <a:endParaRPr lang="en-GB" sz="2400" b="1" u="none" dirty="0">
                        <a:solidFill>
                          <a:srgbClr val="FF0000"/>
                        </a:solidFill>
                        <a:latin typeface="Aharoni" pitchFamily="2" charset="-79"/>
                        <a:ea typeface="Times New Roman"/>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400" b="1" u="none" dirty="0" smtClean="0">
                          <a:solidFill>
                            <a:srgbClr val="FF0000"/>
                          </a:solidFill>
                          <a:latin typeface="Aharoni" pitchFamily="2" charset="-79"/>
                          <a:ea typeface="Times New Roman"/>
                          <a:cs typeface="Aharoni" pitchFamily="2" charset="-79"/>
                        </a:rPr>
                        <a:t>             </a:t>
                      </a:r>
                      <a:r>
                        <a:rPr lang="en-GB" sz="2400" b="1" u="none" dirty="0" err="1" smtClean="0">
                          <a:solidFill>
                            <a:srgbClr val="FF0000"/>
                          </a:solidFill>
                          <a:latin typeface="Aharoni" pitchFamily="2" charset="-79"/>
                          <a:ea typeface="Times New Roman"/>
                          <a:cs typeface="Aharoni" pitchFamily="2" charset="-79"/>
                        </a:rPr>
                        <a:t>Symphysis</a:t>
                      </a:r>
                      <a:endParaRPr lang="en-GB" sz="2400" b="1" u="none" dirty="0">
                        <a:solidFill>
                          <a:srgbClr val="FF0000"/>
                        </a:solidFill>
                        <a:latin typeface="Aharoni" pitchFamily="2" charset="-79"/>
                        <a:ea typeface="Times New Roman"/>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marR="0" indent="-457200">
                        <a:spcBef>
                          <a:spcPts val="0"/>
                        </a:spcBef>
                        <a:spcAft>
                          <a:spcPts val="0"/>
                        </a:spcAft>
                        <a:buFont typeface="Arial" pitchFamily="34" charset="0"/>
                        <a:buChar char="•"/>
                      </a:pPr>
                      <a:r>
                        <a:rPr lang="en-GB" sz="2000" dirty="0">
                          <a:latin typeface="Times New Roman"/>
                          <a:ea typeface="Times New Roman"/>
                          <a:cs typeface="Mangal"/>
                        </a:rPr>
                        <a:t>The articular cartilage is hyaline in nature</a:t>
                      </a:r>
                      <a:endParaRPr lang="en-GB" sz="16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spcBef>
                          <a:spcPts val="0"/>
                        </a:spcBef>
                        <a:spcAft>
                          <a:spcPts val="0"/>
                        </a:spcAft>
                        <a:buFont typeface="Arial" pitchFamily="34" charset="0"/>
                        <a:buChar char="•"/>
                      </a:pPr>
                      <a:r>
                        <a:rPr lang="en-GB" sz="2000" dirty="0">
                          <a:latin typeface="Times New Roman"/>
                          <a:ea typeface="Times New Roman"/>
                          <a:cs typeface="Mangal"/>
                        </a:rPr>
                        <a:t>Hyaline cartilage but in between them there is a layer of fibro cartilage</a:t>
                      </a:r>
                      <a:endParaRPr lang="en-GB" sz="16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marR="0" indent="-457200">
                        <a:spcBef>
                          <a:spcPts val="0"/>
                        </a:spcBef>
                        <a:spcAft>
                          <a:spcPts val="0"/>
                        </a:spcAft>
                        <a:buFont typeface="Arial" pitchFamily="34" charset="0"/>
                        <a:buChar char="•"/>
                      </a:pPr>
                      <a:r>
                        <a:rPr lang="en-GB" sz="2000" dirty="0">
                          <a:latin typeface="Times New Roman"/>
                          <a:ea typeface="Times New Roman"/>
                          <a:cs typeface="Mangal"/>
                        </a:rPr>
                        <a:t>Immovable</a:t>
                      </a:r>
                      <a:endParaRPr lang="en-GB" sz="16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spcBef>
                          <a:spcPts val="0"/>
                        </a:spcBef>
                        <a:spcAft>
                          <a:spcPts val="0"/>
                        </a:spcAft>
                        <a:buFont typeface="Arial" pitchFamily="34" charset="0"/>
                        <a:buChar char="•"/>
                      </a:pPr>
                      <a:r>
                        <a:rPr lang="en-GB" sz="2000" dirty="0">
                          <a:latin typeface="Times New Roman"/>
                          <a:ea typeface="Times New Roman"/>
                          <a:cs typeface="Mangal"/>
                        </a:rPr>
                        <a:t>It allows little movement </a:t>
                      </a:r>
                      <a:endParaRPr lang="en-GB" sz="16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marR="0" indent="-457200">
                        <a:spcBef>
                          <a:spcPts val="0"/>
                        </a:spcBef>
                        <a:spcAft>
                          <a:spcPts val="0"/>
                        </a:spcAft>
                        <a:buFont typeface="Arial" pitchFamily="34" charset="0"/>
                        <a:buChar char="•"/>
                      </a:pPr>
                      <a:r>
                        <a:rPr lang="en-GB" sz="2000" dirty="0">
                          <a:latin typeface="Times New Roman"/>
                          <a:ea typeface="Times New Roman"/>
                          <a:cs typeface="Mangal"/>
                        </a:rPr>
                        <a:t>Temporary</a:t>
                      </a:r>
                      <a:endParaRPr lang="en-GB" sz="16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spcBef>
                          <a:spcPts val="0"/>
                        </a:spcBef>
                        <a:spcAft>
                          <a:spcPts val="0"/>
                        </a:spcAft>
                        <a:buFont typeface="Arial" pitchFamily="34" charset="0"/>
                        <a:buChar char="•"/>
                      </a:pPr>
                      <a:r>
                        <a:rPr lang="en-GB" sz="2000" dirty="0">
                          <a:latin typeface="Times New Roman"/>
                          <a:ea typeface="Times New Roman"/>
                          <a:cs typeface="Mangal"/>
                        </a:rPr>
                        <a:t>Usually permanent</a:t>
                      </a:r>
                      <a:endParaRPr lang="en-GB" sz="16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marR="0" indent="-457200">
                        <a:spcBef>
                          <a:spcPts val="0"/>
                        </a:spcBef>
                        <a:spcAft>
                          <a:spcPts val="0"/>
                        </a:spcAft>
                        <a:buFont typeface="Arial" pitchFamily="34" charset="0"/>
                        <a:buChar char="•"/>
                      </a:pPr>
                      <a:r>
                        <a:rPr lang="en-GB" sz="2000" dirty="0">
                          <a:latin typeface="Times New Roman"/>
                          <a:ea typeface="Times New Roman"/>
                          <a:cs typeface="Mangal"/>
                        </a:rPr>
                        <a:t>The cartilage are ossified after a period of growth</a:t>
                      </a:r>
                      <a:endParaRPr lang="en-GB" sz="16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spcBef>
                          <a:spcPts val="0"/>
                        </a:spcBef>
                        <a:spcAft>
                          <a:spcPts val="0"/>
                        </a:spcAft>
                        <a:buFont typeface="Arial" pitchFamily="34" charset="0"/>
                        <a:buChar char="•"/>
                      </a:pPr>
                      <a:r>
                        <a:rPr lang="en-GB" sz="2000" dirty="0">
                          <a:latin typeface="Times New Roman"/>
                          <a:ea typeface="Times New Roman"/>
                          <a:cs typeface="Mangal"/>
                        </a:rPr>
                        <a:t>Not so</a:t>
                      </a:r>
                      <a:endParaRPr lang="en-GB" sz="16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marR="0" indent="-457200">
                        <a:spcBef>
                          <a:spcPts val="0"/>
                        </a:spcBef>
                        <a:spcAft>
                          <a:spcPts val="0"/>
                        </a:spcAft>
                        <a:buFont typeface="Arial" pitchFamily="34" charset="0"/>
                        <a:buChar char="•"/>
                      </a:pPr>
                      <a:r>
                        <a:rPr lang="en-GB" sz="2000" dirty="0">
                          <a:latin typeface="Times New Roman"/>
                          <a:ea typeface="Times New Roman"/>
                          <a:cs typeface="Mangal"/>
                        </a:rPr>
                        <a:t>Present in growing end of bone</a:t>
                      </a:r>
                      <a:endParaRPr lang="en-GB" sz="16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spcBef>
                          <a:spcPts val="0"/>
                        </a:spcBef>
                        <a:spcAft>
                          <a:spcPts val="0"/>
                        </a:spcAft>
                        <a:buFont typeface="Arial" pitchFamily="34" charset="0"/>
                        <a:buChar char="•"/>
                      </a:pPr>
                      <a:r>
                        <a:rPr lang="en-GB" sz="2000" dirty="0">
                          <a:latin typeface="Times New Roman"/>
                          <a:ea typeface="Times New Roman"/>
                          <a:cs typeface="Mangal"/>
                        </a:rPr>
                        <a:t>All are present in the midline of the body</a:t>
                      </a:r>
                      <a:endParaRPr lang="en-GB" sz="16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marR="0" indent="-457200">
                        <a:spcBef>
                          <a:spcPts val="0"/>
                        </a:spcBef>
                        <a:spcAft>
                          <a:spcPts val="0"/>
                        </a:spcAft>
                        <a:buFont typeface="Arial" pitchFamily="34" charset="0"/>
                        <a:buChar char="•"/>
                      </a:pPr>
                      <a:r>
                        <a:rPr lang="en-GB" sz="2000" dirty="0">
                          <a:latin typeface="Times New Roman"/>
                          <a:ea typeface="Times New Roman"/>
                          <a:cs typeface="Mangal"/>
                        </a:rPr>
                        <a:t>E.g. Joint between epiphyses &amp; </a:t>
                      </a:r>
                      <a:r>
                        <a:rPr lang="en-GB" sz="2000" dirty="0" err="1">
                          <a:latin typeface="Times New Roman"/>
                          <a:ea typeface="Times New Roman"/>
                          <a:cs typeface="Mangal"/>
                        </a:rPr>
                        <a:t>Diaphysis</a:t>
                      </a:r>
                      <a:endParaRPr lang="en-GB" sz="16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spcBef>
                          <a:spcPts val="0"/>
                        </a:spcBef>
                        <a:spcAft>
                          <a:spcPts val="0"/>
                        </a:spcAft>
                        <a:buFont typeface="Arial" pitchFamily="34" charset="0"/>
                        <a:buChar char="•"/>
                      </a:pPr>
                      <a:r>
                        <a:rPr lang="en-GB" sz="2000" dirty="0">
                          <a:latin typeface="Times New Roman"/>
                          <a:ea typeface="Times New Roman"/>
                          <a:cs typeface="Mangal"/>
                        </a:rPr>
                        <a:t>E.g. Pubic symphysis, joint between the bodies of the vertebrae</a:t>
                      </a:r>
                      <a:endParaRPr lang="en-GB" sz="16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316" name="Rectangle 1"/>
          <p:cNvSpPr>
            <a:spLocks noChangeArrowheads="1"/>
          </p:cNvSpPr>
          <p:nvPr/>
        </p:nvSpPr>
        <p:spPr bwMode="auto">
          <a:xfrm>
            <a:off x="762000" y="228600"/>
            <a:ext cx="7315200" cy="862013"/>
          </a:xfrm>
          <a:prstGeom prst="rect">
            <a:avLst/>
          </a:prstGeom>
          <a:noFill/>
          <a:ln w="9525">
            <a:noFill/>
            <a:miter lim="800000"/>
            <a:headEnd/>
            <a:tailEnd/>
          </a:ln>
        </p:spPr>
        <p:txBody>
          <a:bodyPr anchor="ctr">
            <a:spAutoFit/>
          </a:bodyPr>
          <a:lstStyle/>
          <a:p>
            <a:endParaRPr lang="en-GB" sz="1600" b="1" u="sng">
              <a:ea typeface="Times New Roman" pitchFamily="18" charset="0"/>
              <a:cs typeface="Mangal" pitchFamily="18" charset="0"/>
            </a:endParaRPr>
          </a:p>
          <a:p>
            <a:r>
              <a:rPr lang="en-GB" sz="1600" b="1" u="sng">
                <a:ea typeface="Times New Roman" pitchFamily="18" charset="0"/>
                <a:cs typeface="Mangal" pitchFamily="18" charset="0"/>
              </a:rPr>
              <a:t>Difference between primary &amp; secondary cartilaginous joint</a:t>
            </a:r>
            <a:endParaRPr lang="en-GB" sz="900">
              <a:ea typeface="Times New Roman" pitchFamily="18" charset="0"/>
              <a:cs typeface="Mangal" pitchFamily="18" charset="0"/>
            </a:endParaRPr>
          </a:p>
          <a:p>
            <a:pPr eaLnBrk="0" hangingPunct="0"/>
            <a:endParaRPr lang="en-GB">
              <a:ea typeface="Times New Roman" pitchFamily="18" charset="0"/>
              <a:cs typeface="Mangal" pitchFamily="18" charset="0"/>
            </a:endParaRPr>
          </a:p>
        </p:txBody>
      </p:sp>
      <p:pic>
        <p:nvPicPr>
          <p:cNvPr id="12317" name="Picture 1" descr="Image819"/>
          <p:cNvPicPr>
            <a:picLocks noChangeAspect="1" noChangeArrowheads="1"/>
          </p:cNvPicPr>
          <p:nvPr/>
        </p:nvPicPr>
        <p:blipFill>
          <a:blip r:embed="rId2"/>
          <a:srcRect r="34625" b="49857"/>
          <a:stretch>
            <a:fillRect/>
          </a:stretch>
        </p:blipFill>
        <p:spPr bwMode="auto">
          <a:xfrm>
            <a:off x="228600" y="4551363"/>
            <a:ext cx="3352800" cy="2306637"/>
          </a:xfrm>
          <a:prstGeom prst="rect">
            <a:avLst/>
          </a:prstGeom>
          <a:noFill/>
          <a:ln w="9525">
            <a:noFill/>
            <a:miter lim="800000"/>
            <a:headEnd/>
            <a:tailEnd/>
          </a:ln>
        </p:spPr>
      </p:pic>
      <p:pic>
        <p:nvPicPr>
          <p:cNvPr id="12318" name="Picture 5" descr="http://img.tfd.com/dorland/joint.jpg"/>
          <p:cNvPicPr>
            <a:picLocks noChangeAspect="1" noChangeArrowheads="1"/>
          </p:cNvPicPr>
          <p:nvPr/>
        </p:nvPicPr>
        <p:blipFill>
          <a:blip r:embed="rId3"/>
          <a:srcRect l="49683" r="26270" b="60121"/>
          <a:stretch>
            <a:fillRect/>
          </a:stretch>
        </p:blipFill>
        <p:spPr bwMode="auto">
          <a:xfrm>
            <a:off x="3962400" y="4760913"/>
            <a:ext cx="1828800" cy="20970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922337"/>
          </a:xfrm>
        </p:spPr>
        <p:txBody>
          <a:bodyPr/>
          <a:lstStyle/>
          <a:p>
            <a:r>
              <a:rPr lang="en-US" altLang="zh-CN" sz="4000" b="1">
                <a:solidFill>
                  <a:srgbClr val="0000FF"/>
                </a:solidFill>
              </a:rPr>
              <a:t>Synostosis</a:t>
            </a:r>
          </a:p>
        </p:txBody>
      </p:sp>
      <p:sp>
        <p:nvSpPr>
          <p:cNvPr id="12291" name="Rectangle 3"/>
          <p:cNvSpPr>
            <a:spLocks noGrp="1" noChangeArrowheads="1"/>
          </p:cNvSpPr>
          <p:nvPr>
            <p:ph idx="1"/>
          </p:nvPr>
        </p:nvSpPr>
        <p:spPr>
          <a:xfrm>
            <a:off x="3851275" y="2205038"/>
            <a:ext cx="4835525" cy="2765425"/>
          </a:xfrm>
        </p:spPr>
        <p:txBody>
          <a:bodyPr/>
          <a:lstStyle/>
          <a:p>
            <a:pPr>
              <a:buFontTx/>
              <a:buNone/>
            </a:pPr>
            <a:r>
              <a:rPr lang="en-US" altLang="zh-CN" sz="2400"/>
              <a:t>         The bones are united by the ossification of the fibrous joint or synchondrosis between them, e. g. , the synosteosis between the ilium, ischium and pubis of the hip bones.</a:t>
            </a:r>
          </a:p>
        </p:txBody>
      </p:sp>
      <p:pic>
        <p:nvPicPr>
          <p:cNvPr id="12292" name="Picture 4" descr="髋骨1 copy"/>
          <p:cNvPicPr>
            <a:picLocks noChangeAspect="1" noChangeArrowheads="1"/>
          </p:cNvPicPr>
          <p:nvPr/>
        </p:nvPicPr>
        <p:blipFill>
          <a:blip r:embed="rId2">
            <a:lum bright="-12000" contrast="24000"/>
          </a:blip>
          <a:srcRect/>
          <a:stretch>
            <a:fillRect/>
          </a:stretch>
        </p:blipFill>
        <p:spPr bwMode="auto">
          <a:xfrm>
            <a:off x="1258888" y="1916113"/>
            <a:ext cx="2417762" cy="3600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normAutofit fontScale="90000"/>
          </a:bodyPr>
          <a:lstStyle/>
          <a:p>
            <a:r>
              <a:rPr lang="en-US" dirty="0" err="1" smtClean="0">
                <a:solidFill>
                  <a:schemeClr val="accent6">
                    <a:lumMod val="75000"/>
                  </a:schemeClr>
                </a:solidFill>
              </a:rPr>
              <a:t>Diarthroses</a:t>
            </a:r>
            <a:r>
              <a:rPr lang="en-US" dirty="0" smtClean="0">
                <a:solidFill>
                  <a:schemeClr val="accent6">
                    <a:lumMod val="75000"/>
                  </a:schemeClr>
                </a:solidFill>
              </a:rPr>
              <a:t/>
            </a:r>
            <a:br>
              <a:rPr lang="en-US" dirty="0" smtClean="0">
                <a:solidFill>
                  <a:schemeClr val="accent6">
                    <a:lumMod val="75000"/>
                  </a:schemeClr>
                </a:solidFill>
              </a:rPr>
            </a:br>
            <a:r>
              <a:rPr lang="vi-VN" dirty="0" smtClean="0">
                <a:solidFill>
                  <a:schemeClr val="accent6">
                    <a:lumMod val="75000"/>
                  </a:schemeClr>
                </a:solidFill>
              </a:rPr>
              <a:t>Synovial Joints</a:t>
            </a:r>
            <a:r>
              <a:rPr lang="vi-VN" dirty="0" smtClean="0"/>
              <a:t/>
            </a:r>
            <a:br>
              <a:rPr lang="vi-VN" dirty="0" smtClean="0"/>
            </a:br>
            <a:endParaRPr lang="en-US" dirty="0"/>
          </a:p>
        </p:txBody>
      </p:sp>
      <p:sp>
        <p:nvSpPr>
          <p:cNvPr id="3" name="Content Placeholder 2"/>
          <p:cNvSpPr>
            <a:spLocks noGrp="1"/>
          </p:cNvSpPr>
          <p:nvPr>
            <p:ph idx="1"/>
          </p:nvPr>
        </p:nvSpPr>
        <p:spPr>
          <a:xfrm>
            <a:off x="457200" y="1371600"/>
            <a:ext cx="8229600" cy="1600200"/>
          </a:xfrm>
        </p:spPr>
        <p:txBody>
          <a:bodyPr>
            <a:normAutofit/>
          </a:bodyPr>
          <a:lstStyle/>
          <a:p>
            <a:r>
              <a:rPr lang="vi-VN" sz="2400" dirty="0" smtClean="0"/>
              <a:t>Synovial joints</a:t>
            </a:r>
            <a:r>
              <a:rPr lang="en-US" sz="2400" dirty="0" smtClean="0"/>
              <a:t> </a:t>
            </a:r>
            <a:r>
              <a:rPr lang="vi-VN" sz="2400" dirty="0" smtClean="0"/>
              <a:t>are freely movable joints that contain synovial fluid in a cavity surrounding</a:t>
            </a:r>
            <a:r>
              <a:rPr lang="en-US" sz="2400" dirty="0" smtClean="0"/>
              <a:t> </a:t>
            </a:r>
            <a:r>
              <a:rPr lang="vi-VN" sz="2400" dirty="0" smtClean="0"/>
              <a:t>the ends of articulating bones.</a:t>
            </a:r>
            <a:endParaRPr lang="en-US" sz="2400" dirty="0"/>
          </a:p>
        </p:txBody>
      </p:sp>
      <p:pic>
        <p:nvPicPr>
          <p:cNvPr id="1026" name="Picture 2"/>
          <p:cNvPicPr>
            <a:picLocks noChangeAspect="1" noChangeArrowheads="1"/>
          </p:cNvPicPr>
          <p:nvPr/>
        </p:nvPicPr>
        <p:blipFill>
          <a:blip r:embed="rId2"/>
          <a:srcRect/>
          <a:stretch>
            <a:fillRect/>
          </a:stretch>
        </p:blipFill>
        <p:spPr bwMode="auto">
          <a:xfrm>
            <a:off x="1676400" y="2667000"/>
            <a:ext cx="5486400" cy="41148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06375" y="274638"/>
            <a:ext cx="8686800" cy="850900"/>
          </a:xfrm>
        </p:spPr>
        <p:txBody>
          <a:bodyPr/>
          <a:lstStyle/>
          <a:p>
            <a:r>
              <a:rPr lang="en-US" altLang="zh-CN" sz="3600" b="1">
                <a:solidFill>
                  <a:srgbClr val="0000FF"/>
                </a:solidFill>
              </a:rPr>
              <a:t>Essential structures of synovial joints</a:t>
            </a:r>
          </a:p>
        </p:txBody>
      </p:sp>
      <p:sp>
        <p:nvSpPr>
          <p:cNvPr id="43011" name="Rectangle 3"/>
          <p:cNvSpPr>
            <a:spLocks noGrp="1" noChangeArrowheads="1"/>
          </p:cNvSpPr>
          <p:nvPr>
            <p:ph idx="1"/>
          </p:nvPr>
        </p:nvSpPr>
        <p:spPr>
          <a:xfrm>
            <a:off x="34925" y="1600200"/>
            <a:ext cx="5832475" cy="4525963"/>
          </a:xfrm>
        </p:spPr>
        <p:txBody>
          <a:bodyPr/>
          <a:lstStyle/>
          <a:p>
            <a:pPr>
              <a:lnSpc>
                <a:spcPct val="90000"/>
              </a:lnSpc>
            </a:pPr>
            <a:r>
              <a:rPr lang="en-US" altLang="zh-CN" sz="2800" b="1">
                <a:solidFill>
                  <a:srgbClr val="FF3300"/>
                </a:solidFill>
              </a:rPr>
              <a:t>Articular surface</a:t>
            </a:r>
            <a:r>
              <a:rPr lang="en-US" altLang="zh-CN" sz="2800"/>
              <a:t>: covered by          </a:t>
            </a:r>
            <a:r>
              <a:rPr lang="en-US" altLang="zh-CN" sz="2800" b="1"/>
              <a:t>articular cartilage</a:t>
            </a:r>
          </a:p>
          <a:p>
            <a:pPr>
              <a:lnSpc>
                <a:spcPct val="90000"/>
              </a:lnSpc>
              <a:buFontTx/>
              <a:buNone/>
            </a:pPr>
            <a:r>
              <a:rPr lang="en-US" altLang="zh-CN" sz="2600" b="1">
                <a:solidFill>
                  <a:srgbClr val="0000FF"/>
                </a:solidFill>
              </a:rPr>
              <a:t>    </a:t>
            </a:r>
            <a:r>
              <a:rPr lang="en-US" altLang="zh-CN" sz="2800" b="1"/>
              <a:t>articular head</a:t>
            </a:r>
          </a:p>
          <a:p>
            <a:pPr>
              <a:lnSpc>
                <a:spcPct val="90000"/>
              </a:lnSpc>
              <a:buFontTx/>
              <a:buNone/>
            </a:pPr>
            <a:r>
              <a:rPr lang="en-US" altLang="zh-CN" sz="2600" b="1">
                <a:solidFill>
                  <a:srgbClr val="0000FF"/>
                </a:solidFill>
              </a:rPr>
              <a:t>    </a:t>
            </a:r>
            <a:r>
              <a:rPr lang="en-US" altLang="zh-CN" sz="2800" b="1"/>
              <a:t>articular fossa</a:t>
            </a:r>
            <a:endParaRPr lang="en-US" altLang="zh-CN" sz="2600" b="1">
              <a:solidFill>
                <a:srgbClr val="0000FF"/>
              </a:solidFill>
            </a:endParaRPr>
          </a:p>
          <a:p>
            <a:pPr>
              <a:lnSpc>
                <a:spcPct val="90000"/>
              </a:lnSpc>
            </a:pPr>
            <a:r>
              <a:rPr lang="en-US" altLang="zh-CN" sz="2800" b="1">
                <a:solidFill>
                  <a:srgbClr val="FF3300"/>
                </a:solidFill>
              </a:rPr>
              <a:t>Articular capsule</a:t>
            </a:r>
          </a:p>
          <a:p>
            <a:pPr lvl="1">
              <a:lnSpc>
                <a:spcPct val="90000"/>
              </a:lnSpc>
            </a:pPr>
            <a:r>
              <a:rPr lang="en-US" altLang="zh-CN" sz="2400" b="1"/>
              <a:t>Fibrous membrane</a:t>
            </a:r>
            <a:endParaRPr lang="en-US" altLang="zh-CN" sz="2400">
              <a:solidFill>
                <a:srgbClr val="0000FF"/>
              </a:solidFill>
            </a:endParaRPr>
          </a:p>
          <a:p>
            <a:pPr lvl="1">
              <a:lnSpc>
                <a:spcPct val="90000"/>
              </a:lnSpc>
            </a:pPr>
            <a:r>
              <a:rPr lang="en-US" altLang="zh-CN" sz="2400" b="1"/>
              <a:t>Synovial membrane</a:t>
            </a:r>
            <a:endParaRPr lang="en-US" altLang="zh-CN" sz="2200" b="1">
              <a:solidFill>
                <a:srgbClr val="0000FF"/>
              </a:solidFill>
            </a:endParaRPr>
          </a:p>
          <a:p>
            <a:pPr>
              <a:lnSpc>
                <a:spcPct val="90000"/>
              </a:lnSpc>
            </a:pPr>
            <a:r>
              <a:rPr lang="en-US" altLang="zh-CN" sz="2800" b="1">
                <a:solidFill>
                  <a:srgbClr val="FF3300"/>
                </a:solidFill>
              </a:rPr>
              <a:t>Articular cavity</a:t>
            </a:r>
            <a:r>
              <a:rPr lang="en-US" altLang="zh-CN" sz="2800"/>
              <a:t>: containing a trace of synovial fluid; subatmospheric pressure in it </a:t>
            </a:r>
          </a:p>
        </p:txBody>
      </p:sp>
      <p:pic>
        <p:nvPicPr>
          <p:cNvPr id="43013" name="Picture 5" descr="173641"/>
          <p:cNvPicPr>
            <a:picLocks noChangeAspect="1" noChangeArrowheads="1"/>
          </p:cNvPicPr>
          <p:nvPr/>
        </p:nvPicPr>
        <p:blipFill>
          <a:blip r:embed="rId2"/>
          <a:srcRect b="11333"/>
          <a:stretch>
            <a:fillRect/>
          </a:stretch>
        </p:blipFill>
        <p:spPr bwMode="auto">
          <a:xfrm>
            <a:off x="5867400" y="1989138"/>
            <a:ext cx="3276600" cy="32496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686800" cy="3429000"/>
          </a:xfrm>
        </p:spPr>
        <p:txBody>
          <a:bodyPr/>
          <a:lstStyle/>
          <a:p>
            <a:pPr eaLnBrk="1" hangingPunct="1">
              <a:buFont typeface="Wingdings" pitchFamily="2" charset="2"/>
              <a:buNone/>
              <a:defRPr/>
            </a:pPr>
            <a:r>
              <a:rPr lang="en-GB" sz="2000" b="1" u="sng" dirty="0" smtClean="0"/>
              <a:t>Characteristics</a:t>
            </a:r>
            <a:endParaRPr lang="en-GB" sz="2000" dirty="0" smtClean="0"/>
          </a:p>
          <a:p>
            <a:pPr eaLnBrk="1" hangingPunct="1">
              <a:defRPr/>
            </a:pPr>
            <a:r>
              <a:rPr lang="en-GB" sz="2000" dirty="0" smtClean="0"/>
              <a:t>The participating bones are held together by an </a:t>
            </a:r>
            <a:r>
              <a:rPr lang="en-GB" sz="2000" b="1" dirty="0" smtClean="0"/>
              <a:t>articular capsule</a:t>
            </a:r>
            <a:endParaRPr lang="en-GB" sz="2000" dirty="0" smtClean="0"/>
          </a:p>
          <a:p>
            <a:pPr eaLnBrk="1" hangingPunct="1">
              <a:defRPr/>
            </a:pPr>
            <a:r>
              <a:rPr lang="en-GB" sz="2000" dirty="0" smtClean="0"/>
              <a:t>It is composed of an outer </a:t>
            </a:r>
            <a:r>
              <a:rPr lang="en-GB" sz="2000" b="1" dirty="0" smtClean="0"/>
              <a:t>fibrous capsule &amp; an inner synovial membrane</a:t>
            </a:r>
            <a:endParaRPr lang="en-GB" sz="2000" dirty="0" smtClean="0"/>
          </a:p>
          <a:p>
            <a:pPr eaLnBrk="1" hangingPunct="1">
              <a:defRPr/>
            </a:pPr>
            <a:r>
              <a:rPr lang="en-GB" sz="2000" dirty="0" smtClean="0"/>
              <a:t>Synovial membrane lines the whole of the interior of the joint cavity </a:t>
            </a:r>
            <a:r>
              <a:rPr lang="en-GB" sz="2000" b="1" dirty="0" smtClean="0"/>
              <a:t>except the articular surface</a:t>
            </a:r>
            <a:endParaRPr lang="en-GB" sz="2000" dirty="0" smtClean="0"/>
          </a:p>
          <a:p>
            <a:pPr eaLnBrk="1" hangingPunct="1">
              <a:defRPr/>
            </a:pPr>
            <a:r>
              <a:rPr lang="en-GB" sz="2000" dirty="0" smtClean="0"/>
              <a:t>Articular surface are covered by </a:t>
            </a:r>
            <a:r>
              <a:rPr lang="en-GB" sz="2000" b="1" dirty="0" smtClean="0"/>
              <a:t>articular cartilage</a:t>
            </a:r>
            <a:endParaRPr lang="en-GB" sz="2000" dirty="0" smtClean="0"/>
          </a:p>
          <a:p>
            <a:pPr eaLnBrk="1" hangingPunct="1">
              <a:buFont typeface="Wingdings" pitchFamily="2" charset="2"/>
              <a:buNone/>
              <a:defRPr/>
            </a:pPr>
            <a:r>
              <a:rPr lang="en-GB" sz="2000" u="sng" dirty="0" smtClean="0"/>
              <a:t/>
            </a:r>
            <a:br>
              <a:rPr lang="en-GB" sz="2000" u="sng" dirty="0" smtClean="0"/>
            </a:br>
            <a:endParaRPr lang="en-GB" sz="2000" dirty="0"/>
          </a:p>
        </p:txBody>
      </p:sp>
      <p:pic>
        <p:nvPicPr>
          <p:cNvPr id="24579" name="Picture 1" descr="joints"/>
          <p:cNvPicPr>
            <a:picLocks noChangeAspect="1" noChangeArrowheads="1"/>
          </p:cNvPicPr>
          <p:nvPr/>
        </p:nvPicPr>
        <p:blipFill>
          <a:blip r:embed="rId2"/>
          <a:srcRect l="7161" r="7417" b="6137"/>
          <a:stretch>
            <a:fillRect/>
          </a:stretch>
        </p:blipFill>
        <p:spPr bwMode="auto">
          <a:xfrm>
            <a:off x="0" y="2805113"/>
            <a:ext cx="3276600" cy="40528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686800" cy="3429000"/>
          </a:xfrm>
        </p:spPr>
        <p:txBody>
          <a:bodyPr/>
          <a:lstStyle/>
          <a:p>
            <a:pPr eaLnBrk="1" hangingPunct="1">
              <a:buFont typeface="Wingdings" pitchFamily="2" charset="2"/>
              <a:buNone/>
              <a:defRPr/>
            </a:pPr>
            <a:r>
              <a:rPr lang="en-GB" sz="2000" b="1" u="sng" dirty="0" smtClean="0"/>
              <a:t>Characteristics</a:t>
            </a:r>
            <a:endParaRPr lang="en-GB" sz="2000" dirty="0" smtClean="0"/>
          </a:p>
          <a:p>
            <a:pPr eaLnBrk="1" hangingPunct="1">
              <a:defRPr/>
            </a:pPr>
            <a:r>
              <a:rPr lang="en-GB" sz="2000" dirty="0" smtClean="0"/>
              <a:t>They are separated by narrow space called </a:t>
            </a:r>
            <a:r>
              <a:rPr lang="en-GB" sz="2000" b="1" dirty="0" smtClean="0"/>
              <a:t>joint cavity</a:t>
            </a:r>
            <a:r>
              <a:rPr lang="en-GB" sz="2000" dirty="0" smtClean="0"/>
              <a:t> </a:t>
            </a:r>
          </a:p>
          <a:p>
            <a:pPr eaLnBrk="1" hangingPunct="1">
              <a:defRPr/>
            </a:pPr>
            <a:r>
              <a:rPr lang="en-GB" sz="2000" dirty="0" smtClean="0"/>
              <a:t>Cavity contains a colourless, transparent, viscous fluid, rich in </a:t>
            </a:r>
            <a:r>
              <a:rPr lang="en-GB" sz="2000" dirty="0" err="1" smtClean="0"/>
              <a:t>hyaluronic</a:t>
            </a:r>
            <a:r>
              <a:rPr lang="en-GB" sz="2000" dirty="0" smtClean="0"/>
              <a:t> acid called </a:t>
            </a:r>
            <a:r>
              <a:rPr lang="en-GB" sz="2000" b="1" dirty="0" smtClean="0"/>
              <a:t>synovial fluid</a:t>
            </a:r>
            <a:endParaRPr lang="en-GB" sz="2000" dirty="0" smtClean="0"/>
          </a:p>
          <a:p>
            <a:pPr eaLnBrk="1" hangingPunct="1">
              <a:defRPr/>
            </a:pPr>
            <a:r>
              <a:rPr lang="en-GB" sz="2000" dirty="0" smtClean="0"/>
              <a:t>Joint cavity may contain some </a:t>
            </a:r>
            <a:r>
              <a:rPr lang="en-GB" sz="2000" b="1" dirty="0" smtClean="0"/>
              <a:t>intra articular structures</a:t>
            </a:r>
            <a:r>
              <a:rPr lang="en-GB" sz="2000" dirty="0" smtClean="0"/>
              <a:t> like articular disc, meniscus etc.</a:t>
            </a:r>
          </a:p>
          <a:p>
            <a:pPr eaLnBrk="1" hangingPunct="1">
              <a:defRPr/>
            </a:pPr>
            <a:r>
              <a:rPr lang="en-GB" sz="2000" dirty="0" smtClean="0"/>
              <a:t>Movement is permitted from </a:t>
            </a:r>
            <a:r>
              <a:rPr lang="en-GB" sz="2000" b="1" dirty="0" smtClean="0"/>
              <a:t>limited to a wide range</a:t>
            </a:r>
            <a:r>
              <a:rPr lang="en-GB" sz="2000" dirty="0" smtClean="0"/>
              <a:t>.</a:t>
            </a:r>
          </a:p>
          <a:p>
            <a:pPr eaLnBrk="1" hangingPunct="1">
              <a:buFont typeface="Wingdings" pitchFamily="2" charset="2"/>
              <a:buNone/>
              <a:defRPr/>
            </a:pPr>
            <a:r>
              <a:rPr lang="en-GB" sz="2000" u="sng" dirty="0" smtClean="0"/>
              <a:t/>
            </a:r>
            <a:br>
              <a:rPr lang="en-GB" sz="2000" u="sng" dirty="0" smtClean="0"/>
            </a:br>
            <a:endParaRPr lang="en-GB" sz="2000" dirty="0"/>
          </a:p>
        </p:txBody>
      </p:sp>
      <p:pic>
        <p:nvPicPr>
          <p:cNvPr id="25603" name="Picture 1" descr="joints"/>
          <p:cNvPicPr>
            <a:picLocks noChangeAspect="1" noChangeArrowheads="1"/>
          </p:cNvPicPr>
          <p:nvPr/>
        </p:nvPicPr>
        <p:blipFill>
          <a:blip r:embed="rId2"/>
          <a:srcRect l="7161" r="7417" b="6137"/>
          <a:stretch>
            <a:fillRect/>
          </a:stretch>
        </p:blipFill>
        <p:spPr bwMode="auto">
          <a:xfrm>
            <a:off x="0" y="3200400"/>
            <a:ext cx="2957513" cy="3657600"/>
          </a:xfrm>
          <a:prstGeom prst="rect">
            <a:avLst/>
          </a:prstGeom>
          <a:noFill/>
          <a:ln w="9525">
            <a:noFill/>
            <a:miter lim="800000"/>
            <a:headEnd/>
            <a:tailEnd/>
          </a:ln>
        </p:spPr>
      </p:pic>
      <p:pic>
        <p:nvPicPr>
          <p:cNvPr id="25604" name="Picture 2" descr="Joint aspiration"/>
          <p:cNvPicPr>
            <a:picLocks noChangeAspect="1" noChangeArrowheads="1"/>
          </p:cNvPicPr>
          <p:nvPr/>
        </p:nvPicPr>
        <p:blipFill>
          <a:blip r:embed="rId3"/>
          <a:srcRect l="3999" r="36000"/>
          <a:stretch>
            <a:fillRect/>
          </a:stretch>
        </p:blipFill>
        <p:spPr bwMode="auto">
          <a:xfrm>
            <a:off x="3048000" y="3810000"/>
            <a:ext cx="2286000" cy="3048000"/>
          </a:xfrm>
          <a:prstGeom prst="rect">
            <a:avLst/>
          </a:prstGeom>
          <a:noFill/>
          <a:ln w="9525">
            <a:noFill/>
            <a:miter lim="800000"/>
            <a:headEnd/>
            <a:tailEnd/>
          </a:ln>
        </p:spPr>
      </p:pic>
      <p:pic>
        <p:nvPicPr>
          <p:cNvPr id="25605" name="Picture 1" descr="CE359900FG0010"/>
          <p:cNvPicPr>
            <a:picLocks noChangeAspect="1" noChangeArrowheads="1"/>
          </p:cNvPicPr>
          <p:nvPr/>
        </p:nvPicPr>
        <p:blipFill>
          <a:blip r:embed="rId4"/>
          <a:srcRect/>
          <a:stretch>
            <a:fillRect/>
          </a:stretch>
        </p:blipFill>
        <p:spPr bwMode="auto">
          <a:xfrm>
            <a:off x="5394325" y="3228975"/>
            <a:ext cx="3749675" cy="36290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229600" cy="850900"/>
          </a:xfrm>
        </p:spPr>
        <p:txBody>
          <a:bodyPr/>
          <a:lstStyle/>
          <a:p>
            <a:r>
              <a:rPr lang="en-US" altLang="zh-CN" sz="4000">
                <a:solidFill>
                  <a:srgbClr val="FF3300"/>
                </a:solidFill>
              </a:rPr>
              <a:t>Synovial membrane</a:t>
            </a:r>
          </a:p>
        </p:txBody>
      </p:sp>
      <p:sp>
        <p:nvSpPr>
          <p:cNvPr id="64515" name="Rectangle 3"/>
          <p:cNvSpPr>
            <a:spLocks noGrp="1" noChangeArrowheads="1"/>
          </p:cNvSpPr>
          <p:nvPr>
            <p:ph idx="1"/>
          </p:nvPr>
        </p:nvSpPr>
        <p:spPr>
          <a:xfrm>
            <a:off x="323850" y="1268413"/>
            <a:ext cx="8229600" cy="2736850"/>
          </a:xfrm>
        </p:spPr>
        <p:txBody>
          <a:bodyPr/>
          <a:lstStyle/>
          <a:p>
            <a:r>
              <a:rPr lang="en-US" altLang="zh-CN"/>
              <a:t>Synovial membrane</a:t>
            </a:r>
          </a:p>
          <a:p>
            <a:pPr lvl="1">
              <a:lnSpc>
                <a:spcPct val="90000"/>
              </a:lnSpc>
            </a:pPr>
            <a:r>
              <a:rPr lang="en-US" altLang="zh-CN" sz="3200"/>
              <a:t>inner lining of capsule</a:t>
            </a:r>
          </a:p>
          <a:p>
            <a:pPr lvl="1">
              <a:lnSpc>
                <a:spcPct val="90000"/>
              </a:lnSpc>
            </a:pPr>
            <a:r>
              <a:rPr lang="en-US" altLang="zh-CN" sz="3200"/>
              <a:t>secretes synovial fluid containing hyaluronic acid (slippery)</a:t>
            </a:r>
          </a:p>
          <a:p>
            <a:pPr lvl="1">
              <a:lnSpc>
                <a:spcPct val="90000"/>
              </a:lnSpc>
            </a:pPr>
            <a:r>
              <a:rPr lang="en-US" altLang="zh-CN" sz="3200"/>
              <a:t>brings nutrients to articular cartilage</a:t>
            </a:r>
            <a:endParaRPr lang="en-US" altLang="zh-CN"/>
          </a:p>
        </p:txBody>
      </p:sp>
      <p:pic>
        <p:nvPicPr>
          <p:cNvPr id="64517" name="Picture 5" descr="173641"/>
          <p:cNvPicPr>
            <a:picLocks noChangeAspect="1" noChangeArrowheads="1"/>
          </p:cNvPicPr>
          <p:nvPr/>
        </p:nvPicPr>
        <p:blipFill>
          <a:blip r:embed="rId2"/>
          <a:srcRect b="11333"/>
          <a:stretch>
            <a:fillRect/>
          </a:stretch>
        </p:blipFill>
        <p:spPr bwMode="auto">
          <a:xfrm>
            <a:off x="2916238" y="3822700"/>
            <a:ext cx="3060700" cy="30353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686800" cy="3429000"/>
          </a:xfrm>
        </p:spPr>
        <p:txBody>
          <a:bodyPr>
            <a:normAutofit fontScale="92500" lnSpcReduction="20000"/>
          </a:bodyPr>
          <a:lstStyle/>
          <a:p>
            <a:pPr eaLnBrk="1" hangingPunct="1">
              <a:buFont typeface="Wingdings" pitchFamily="2" charset="2"/>
              <a:buNone/>
              <a:defRPr/>
            </a:pPr>
            <a:r>
              <a:rPr lang="en-GB" sz="2000" b="1" u="sng" dirty="0" smtClean="0">
                <a:solidFill>
                  <a:srgbClr val="FF0000"/>
                </a:solidFill>
              </a:rPr>
              <a:t>Synovial Bursa</a:t>
            </a:r>
            <a:endParaRPr lang="en-GB" sz="2000" dirty="0" smtClean="0">
              <a:solidFill>
                <a:srgbClr val="FF0000"/>
              </a:solidFill>
            </a:endParaRPr>
          </a:p>
          <a:p>
            <a:pPr eaLnBrk="1" hangingPunct="1">
              <a:defRPr/>
            </a:pPr>
            <a:r>
              <a:rPr lang="en-GB" sz="2000" dirty="0" smtClean="0"/>
              <a:t>It is a closed connective tissue sac lined with synovial membrane filled with synovial fluid.</a:t>
            </a:r>
          </a:p>
          <a:p>
            <a:pPr eaLnBrk="1" hangingPunct="1">
              <a:buFont typeface="Wingdings" pitchFamily="2" charset="2"/>
              <a:buNone/>
              <a:defRPr/>
            </a:pPr>
            <a:r>
              <a:rPr lang="en-GB" sz="2000" dirty="0" smtClean="0"/>
              <a:t> </a:t>
            </a:r>
            <a:r>
              <a:rPr lang="en-GB" sz="2000" u="sng" dirty="0" smtClean="0">
                <a:solidFill>
                  <a:srgbClr val="FF0000"/>
                </a:solidFill>
              </a:rPr>
              <a:t>Types </a:t>
            </a:r>
            <a:endParaRPr lang="en-GB" sz="2000" dirty="0" smtClean="0">
              <a:solidFill>
                <a:srgbClr val="FF0000"/>
              </a:solidFill>
            </a:endParaRPr>
          </a:p>
          <a:p>
            <a:pPr eaLnBrk="1" hangingPunct="1">
              <a:defRPr/>
            </a:pPr>
            <a:r>
              <a:rPr lang="en-GB" sz="2000" dirty="0" err="1" smtClean="0"/>
              <a:t>Subtendinous</a:t>
            </a:r>
            <a:r>
              <a:rPr lang="en-GB" sz="2000" dirty="0" smtClean="0"/>
              <a:t> e.g. Biceps and </a:t>
            </a:r>
            <a:r>
              <a:rPr lang="en-GB" sz="2000" dirty="0" err="1" smtClean="0"/>
              <a:t>subscapularis</a:t>
            </a:r>
            <a:r>
              <a:rPr lang="en-GB" sz="2000" dirty="0" smtClean="0"/>
              <a:t> bursa</a:t>
            </a:r>
          </a:p>
          <a:p>
            <a:pPr eaLnBrk="1" hangingPunct="1">
              <a:defRPr/>
            </a:pPr>
            <a:r>
              <a:rPr lang="en-GB" sz="2000" dirty="0" smtClean="0"/>
              <a:t>Articular e.g. </a:t>
            </a:r>
            <a:r>
              <a:rPr lang="en-GB" sz="2000" dirty="0" err="1" smtClean="0"/>
              <a:t>subacromial</a:t>
            </a:r>
            <a:r>
              <a:rPr lang="en-GB" sz="2000" dirty="0" smtClean="0"/>
              <a:t> bursa</a:t>
            </a:r>
          </a:p>
          <a:p>
            <a:pPr eaLnBrk="1" hangingPunct="1">
              <a:defRPr/>
            </a:pPr>
            <a:r>
              <a:rPr lang="en-GB" sz="2000" dirty="0" smtClean="0"/>
              <a:t>Subcutaneous – e.g. pre patellar bursa</a:t>
            </a:r>
          </a:p>
          <a:p>
            <a:pPr eaLnBrk="1" hangingPunct="1">
              <a:buFont typeface="Wingdings" pitchFamily="2" charset="2"/>
              <a:buNone/>
              <a:defRPr/>
            </a:pPr>
            <a:r>
              <a:rPr lang="en-GB" sz="2000" u="sng" dirty="0" smtClean="0">
                <a:solidFill>
                  <a:srgbClr val="FF0000"/>
                </a:solidFill>
              </a:rPr>
              <a:t>Functions</a:t>
            </a:r>
            <a:endParaRPr lang="en-GB" sz="2000" dirty="0" smtClean="0">
              <a:solidFill>
                <a:srgbClr val="FF0000"/>
              </a:solidFill>
            </a:endParaRPr>
          </a:p>
          <a:p>
            <a:pPr eaLnBrk="1" hangingPunct="1">
              <a:defRPr/>
            </a:pPr>
            <a:r>
              <a:rPr lang="en-GB" sz="2000" dirty="0" smtClean="0"/>
              <a:t>Diminishes friction</a:t>
            </a:r>
          </a:p>
          <a:p>
            <a:pPr eaLnBrk="1" hangingPunct="1">
              <a:defRPr/>
            </a:pPr>
            <a:r>
              <a:rPr lang="en-GB" sz="2000" dirty="0" smtClean="0"/>
              <a:t>Allows free movement</a:t>
            </a:r>
          </a:p>
          <a:p>
            <a:pPr eaLnBrk="1" hangingPunct="1">
              <a:defRPr/>
            </a:pPr>
            <a:r>
              <a:rPr lang="en-GB" sz="2000" dirty="0" smtClean="0"/>
              <a:t>Helps in lubrication</a:t>
            </a:r>
          </a:p>
          <a:p>
            <a:pPr eaLnBrk="1" hangingPunct="1">
              <a:defRPr/>
            </a:pPr>
            <a:endParaRPr lang="en-GB" sz="2000" dirty="0" smtClean="0"/>
          </a:p>
          <a:p>
            <a:pPr eaLnBrk="1" hangingPunct="1">
              <a:defRPr/>
            </a:pPr>
            <a:endParaRPr lang="en-GB" sz="2000" dirty="0" smtClean="0"/>
          </a:p>
          <a:p>
            <a:pPr eaLnBrk="1" hangingPunct="1">
              <a:defRPr/>
            </a:pPr>
            <a:endParaRPr lang="en-GB" sz="2000" dirty="0"/>
          </a:p>
        </p:txBody>
      </p:sp>
      <p:pic>
        <p:nvPicPr>
          <p:cNvPr id="27651" name="Picture 1" descr="bursa"/>
          <p:cNvPicPr>
            <a:picLocks noChangeAspect="1" noChangeArrowheads="1" noCrop="1"/>
          </p:cNvPicPr>
          <p:nvPr/>
        </p:nvPicPr>
        <p:blipFill>
          <a:blip r:embed="rId2"/>
          <a:srcRect/>
          <a:stretch>
            <a:fillRect/>
          </a:stretch>
        </p:blipFill>
        <p:spPr bwMode="auto">
          <a:xfrm>
            <a:off x="5181600" y="4137025"/>
            <a:ext cx="3962400" cy="272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Arthrology</a:t>
            </a:r>
            <a:r>
              <a:rPr lang="en-US" dirty="0" smtClean="0"/>
              <a:t> </a:t>
            </a:r>
            <a:endParaRPr lang="en-US" dirty="0"/>
          </a:p>
        </p:txBody>
      </p:sp>
      <p:sp>
        <p:nvSpPr>
          <p:cNvPr id="3" name="Content Placeholder 2"/>
          <p:cNvSpPr>
            <a:spLocks noGrp="1"/>
          </p:cNvSpPr>
          <p:nvPr>
            <p:ph idx="1"/>
          </p:nvPr>
        </p:nvSpPr>
        <p:spPr/>
        <p:txBody>
          <a:bodyPr/>
          <a:lstStyle/>
          <a:p>
            <a:r>
              <a:rPr lang="en-US" dirty="0" smtClean="0"/>
              <a:t>It is a science concerned with the study of joints.</a:t>
            </a:r>
          </a:p>
          <a:p>
            <a:r>
              <a:rPr lang="en-US" altLang="zh-CN" dirty="0" smtClean="0"/>
              <a:t>In order to serve the purposes of protection and movement, the bones must be joined together one another by connective tissue at different parts of their surfaces, and such connections are termed Joints or Articulations.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686800" cy="3429000"/>
          </a:xfrm>
        </p:spPr>
        <p:txBody>
          <a:bodyPr>
            <a:normAutofit fontScale="92500" lnSpcReduction="20000"/>
          </a:bodyPr>
          <a:lstStyle/>
          <a:p>
            <a:pPr eaLnBrk="1" hangingPunct="1">
              <a:buFont typeface="Wingdings" pitchFamily="2" charset="2"/>
              <a:buNone/>
              <a:defRPr/>
            </a:pPr>
            <a:r>
              <a:rPr lang="en-GB" sz="2000" b="1" u="sng" dirty="0" smtClean="0">
                <a:solidFill>
                  <a:srgbClr val="92D050"/>
                </a:solidFill>
              </a:rPr>
              <a:t>Intra articular Structures</a:t>
            </a:r>
            <a:endParaRPr lang="en-GB" sz="2000" dirty="0" smtClean="0">
              <a:solidFill>
                <a:srgbClr val="92D050"/>
              </a:solidFill>
            </a:endParaRPr>
          </a:p>
          <a:p>
            <a:pPr eaLnBrk="1" hangingPunct="1">
              <a:buFont typeface="Wingdings" pitchFamily="2" charset="2"/>
              <a:buNone/>
              <a:defRPr/>
            </a:pPr>
            <a:r>
              <a:rPr lang="en-GB" sz="2000" b="1" dirty="0" smtClean="0">
                <a:solidFill>
                  <a:srgbClr val="FF0000"/>
                </a:solidFill>
              </a:rPr>
              <a:t>Cartilaginous structure</a:t>
            </a:r>
            <a:endParaRPr lang="en-GB" sz="2000" dirty="0" smtClean="0">
              <a:solidFill>
                <a:srgbClr val="FF0000"/>
              </a:solidFill>
            </a:endParaRPr>
          </a:p>
          <a:p>
            <a:pPr eaLnBrk="1" hangingPunct="1">
              <a:defRPr/>
            </a:pPr>
            <a:r>
              <a:rPr lang="en-GB" sz="2000" dirty="0" smtClean="0"/>
              <a:t>Articular Disc</a:t>
            </a:r>
          </a:p>
          <a:p>
            <a:pPr eaLnBrk="1" hangingPunct="1">
              <a:defRPr/>
            </a:pPr>
            <a:r>
              <a:rPr lang="en-GB" sz="2000" dirty="0" smtClean="0"/>
              <a:t>Articular Menisci</a:t>
            </a:r>
          </a:p>
          <a:p>
            <a:pPr eaLnBrk="1" hangingPunct="1">
              <a:defRPr/>
            </a:pPr>
            <a:r>
              <a:rPr lang="en-GB" sz="2000" dirty="0" err="1" smtClean="0"/>
              <a:t>Glenoid</a:t>
            </a:r>
            <a:r>
              <a:rPr lang="en-GB" sz="2000" dirty="0" smtClean="0"/>
              <a:t> </a:t>
            </a:r>
            <a:r>
              <a:rPr lang="en-GB" sz="2000" dirty="0" err="1" smtClean="0"/>
              <a:t>Labrum</a:t>
            </a:r>
            <a:endParaRPr lang="en-GB" sz="2000" dirty="0" smtClean="0"/>
          </a:p>
          <a:p>
            <a:pPr eaLnBrk="1" hangingPunct="1">
              <a:buFont typeface="Wingdings" pitchFamily="2" charset="2"/>
              <a:buNone/>
              <a:defRPr/>
            </a:pPr>
            <a:r>
              <a:rPr lang="en-GB" sz="2000" b="1" dirty="0" smtClean="0">
                <a:solidFill>
                  <a:srgbClr val="FF0000"/>
                </a:solidFill>
              </a:rPr>
              <a:t>Ligaments traversing the joints </a:t>
            </a:r>
            <a:endParaRPr lang="en-GB" sz="2000" dirty="0" smtClean="0">
              <a:solidFill>
                <a:srgbClr val="FF0000"/>
              </a:solidFill>
            </a:endParaRPr>
          </a:p>
          <a:p>
            <a:pPr eaLnBrk="1" hangingPunct="1">
              <a:defRPr/>
            </a:pPr>
            <a:r>
              <a:rPr lang="en-GB" sz="2000" dirty="0" err="1" smtClean="0"/>
              <a:t>Ligamentum</a:t>
            </a:r>
            <a:r>
              <a:rPr lang="en-GB" sz="2000" dirty="0" smtClean="0"/>
              <a:t> </a:t>
            </a:r>
            <a:r>
              <a:rPr lang="en-GB" sz="2000" dirty="0" err="1" smtClean="0"/>
              <a:t>Teres</a:t>
            </a:r>
            <a:r>
              <a:rPr lang="en-GB" sz="2000" dirty="0" smtClean="0"/>
              <a:t> of hip joint</a:t>
            </a:r>
          </a:p>
          <a:p>
            <a:pPr eaLnBrk="1" hangingPunct="1">
              <a:defRPr/>
            </a:pPr>
            <a:r>
              <a:rPr lang="en-GB" sz="2000" dirty="0" err="1" smtClean="0"/>
              <a:t>Cruciate</a:t>
            </a:r>
            <a:r>
              <a:rPr lang="en-GB" sz="2000" dirty="0" smtClean="0"/>
              <a:t> ligament of Knee joint</a:t>
            </a:r>
          </a:p>
          <a:p>
            <a:pPr eaLnBrk="1" hangingPunct="1">
              <a:buFont typeface="Wingdings" pitchFamily="2" charset="2"/>
              <a:buNone/>
              <a:defRPr/>
            </a:pPr>
            <a:r>
              <a:rPr lang="en-GB" sz="2000" b="1" dirty="0" smtClean="0">
                <a:solidFill>
                  <a:srgbClr val="FF0000"/>
                </a:solidFill>
              </a:rPr>
              <a:t> Muscle Tendon</a:t>
            </a:r>
            <a:endParaRPr lang="en-GB" sz="2000" dirty="0" smtClean="0">
              <a:solidFill>
                <a:srgbClr val="FF0000"/>
              </a:solidFill>
            </a:endParaRPr>
          </a:p>
          <a:p>
            <a:pPr eaLnBrk="1" hangingPunct="1">
              <a:defRPr/>
            </a:pPr>
            <a:r>
              <a:rPr lang="en-GB" sz="2000" dirty="0" smtClean="0"/>
              <a:t>Long head of Biceps- Shoulder Joint</a:t>
            </a:r>
          </a:p>
          <a:p>
            <a:pPr eaLnBrk="1" hangingPunct="1">
              <a:defRPr/>
            </a:pPr>
            <a:r>
              <a:rPr lang="en-GB" sz="2000" dirty="0" smtClean="0"/>
              <a:t>Tendon of </a:t>
            </a:r>
            <a:r>
              <a:rPr lang="en-GB" sz="2000" dirty="0" err="1" smtClean="0"/>
              <a:t>Popliteus</a:t>
            </a:r>
            <a:r>
              <a:rPr lang="en-GB" sz="2000" dirty="0" smtClean="0"/>
              <a:t>- Knee Joint</a:t>
            </a:r>
          </a:p>
          <a:p>
            <a:pPr eaLnBrk="1" hangingPunct="1">
              <a:defRPr/>
            </a:pPr>
            <a:endParaRPr lang="en-GB" sz="2000" dirty="0"/>
          </a:p>
        </p:txBody>
      </p:sp>
      <p:pic>
        <p:nvPicPr>
          <p:cNvPr id="29699" name="Picture 1" descr="CE359900FG0010"/>
          <p:cNvPicPr>
            <a:picLocks noChangeAspect="1" noChangeArrowheads="1"/>
          </p:cNvPicPr>
          <p:nvPr/>
        </p:nvPicPr>
        <p:blipFill>
          <a:blip r:embed="rId2"/>
          <a:srcRect/>
          <a:stretch>
            <a:fillRect/>
          </a:stretch>
        </p:blipFill>
        <p:spPr bwMode="auto">
          <a:xfrm>
            <a:off x="3429000" y="4343400"/>
            <a:ext cx="2598738" cy="2514600"/>
          </a:xfrm>
          <a:prstGeom prst="rect">
            <a:avLst/>
          </a:prstGeom>
          <a:noFill/>
          <a:ln w="9525">
            <a:noFill/>
            <a:miter lim="800000"/>
            <a:headEnd/>
            <a:tailEnd/>
          </a:ln>
        </p:spPr>
      </p:pic>
      <p:pic>
        <p:nvPicPr>
          <p:cNvPr id="29700" name="Picture 6"/>
          <p:cNvPicPr>
            <a:picLocks noChangeAspect="1" noChangeArrowheads="1"/>
          </p:cNvPicPr>
          <p:nvPr/>
        </p:nvPicPr>
        <p:blipFill>
          <a:blip r:embed="rId3"/>
          <a:srcRect t="4256" b="12766"/>
          <a:stretch>
            <a:fillRect/>
          </a:stretch>
        </p:blipFill>
        <p:spPr bwMode="auto">
          <a:xfrm>
            <a:off x="6524625" y="4419600"/>
            <a:ext cx="2619375" cy="2438400"/>
          </a:xfrm>
          <a:prstGeom prst="rect">
            <a:avLst/>
          </a:prstGeom>
          <a:noFill/>
          <a:ln w="9525">
            <a:noFill/>
            <a:miter lim="800000"/>
            <a:headEnd/>
            <a:tailEnd/>
          </a:ln>
        </p:spPr>
      </p:pic>
      <p:pic>
        <p:nvPicPr>
          <p:cNvPr id="29701" name="Picture 8"/>
          <p:cNvPicPr>
            <a:picLocks noChangeAspect="1" noChangeArrowheads="1"/>
          </p:cNvPicPr>
          <p:nvPr/>
        </p:nvPicPr>
        <p:blipFill>
          <a:blip r:embed="rId4"/>
          <a:srcRect l="20872" t="33514" r="24910" b="17345"/>
          <a:stretch>
            <a:fillRect/>
          </a:stretch>
        </p:blipFill>
        <p:spPr bwMode="auto">
          <a:xfrm>
            <a:off x="0" y="4495800"/>
            <a:ext cx="2570163" cy="23622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686800" cy="3429000"/>
          </a:xfrm>
        </p:spPr>
        <p:txBody>
          <a:bodyPr/>
          <a:lstStyle/>
          <a:p>
            <a:pPr eaLnBrk="1" hangingPunct="1">
              <a:buFont typeface="Wingdings" pitchFamily="2" charset="2"/>
              <a:buNone/>
              <a:defRPr/>
            </a:pPr>
            <a:r>
              <a:rPr lang="en-GB" sz="2000" b="1" u="sng" dirty="0" smtClean="0">
                <a:solidFill>
                  <a:srgbClr val="FF0000"/>
                </a:solidFill>
              </a:rPr>
              <a:t>Articular Disc / Articular Menisci</a:t>
            </a:r>
            <a:endParaRPr lang="en-GB" sz="2000" dirty="0" smtClean="0">
              <a:solidFill>
                <a:srgbClr val="FF0000"/>
              </a:solidFill>
            </a:endParaRPr>
          </a:p>
          <a:p>
            <a:pPr eaLnBrk="1" hangingPunct="1">
              <a:defRPr/>
            </a:pPr>
            <a:r>
              <a:rPr lang="en-GB" sz="2000" dirty="0" smtClean="0"/>
              <a:t>These are the fibro cartilaginous structures between articular surfaces dividing the joint cavity completely or incompletely </a:t>
            </a:r>
          </a:p>
          <a:p>
            <a:pPr eaLnBrk="1" hangingPunct="1">
              <a:defRPr/>
            </a:pPr>
            <a:r>
              <a:rPr lang="en-GB" sz="2000" dirty="0" smtClean="0"/>
              <a:t>Articular Meniscus divides the joint incompletely into two compartments</a:t>
            </a:r>
          </a:p>
          <a:p>
            <a:pPr eaLnBrk="1" hangingPunct="1">
              <a:defRPr/>
            </a:pPr>
            <a:r>
              <a:rPr lang="en-GB" sz="2000" dirty="0" smtClean="0"/>
              <a:t>Complete - e g. </a:t>
            </a:r>
            <a:r>
              <a:rPr lang="en-GB" sz="2000" dirty="0" err="1" smtClean="0"/>
              <a:t>Sterno</a:t>
            </a:r>
            <a:r>
              <a:rPr lang="en-GB" sz="2000" dirty="0" smtClean="0"/>
              <a:t> </a:t>
            </a:r>
            <a:r>
              <a:rPr lang="en-GB" sz="2000" dirty="0" err="1" smtClean="0"/>
              <a:t>clavicular</a:t>
            </a:r>
            <a:r>
              <a:rPr lang="en-GB" sz="2000" dirty="0" smtClean="0"/>
              <a:t> joint</a:t>
            </a:r>
          </a:p>
          <a:p>
            <a:pPr eaLnBrk="1" hangingPunct="1">
              <a:defRPr/>
            </a:pPr>
            <a:r>
              <a:rPr lang="en-GB" sz="2000" dirty="0" smtClean="0"/>
              <a:t>Incomplete – e.g. Knee joint</a:t>
            </a:r>
          </a:p>
          <a:p>
            <a:pPr eaLnBrk="1" hangingPunct="1">
              <a:defRPr/>
            </a:pPr>
            <a:endParaRPr lang="en-GB" sz="2000" dirty="0"/>
          </a:p>
        </p:txBody>
      </p:sp>
      <p:pic>
        <p:nvPicPr>
          <p:cNvPr id="30723" name="Picture 1" descr="CE359900FG0010"/>
          <p:cNvPicPr>
            <a:picLocks noChangeAspect="1" noChangeArrowheads="1"/>
          </p:cNvPicPr>
          <p:nvPr/>
        </p:nvPicPr>
        <p:blipFill>
          <a:blip r:embed="rId2"/>
          <a:srcRect/>
          <a:stretch>
            <a:fillRect/>
          </a:stretch>
        </p:blipFill>
        <p:spPr bwMode="auto">
          <a:xfrm>
            <a:off x="0" y="3152775"/>
            <a:ext cx="3829050" cy="370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686800" cy="3429000"/>
          </a:xfrm>
        </p:spPr>
        <p:txBody>
          <a:bodyPr/>
          <a:lstStyle/>
          <a:p>
            <a:pPr eaLnBrk="1" hangingPunct="1">
              <a:buFont typeface="Wingdings" pitchFamily="2" charset="2"/>
              <a:buNone/>
              <a:defRPr/>
            </a:pPr>
            <a:r>
              <a:rPr lang="en-GB" sz="2000" b="1" u="sng" dirty="0" smtClean="0">
                <a:solidFill>
                  <a:srgbClr val="FF0000"/>
                </a:solidFill>
              </a:rPr>
              <a:t>Functions</a:t>
            </a:r>
            <a:endParaRPr lang="en-GB" sz="2000" dirty="0" smtClean="0">
              <a:solidFill>
                <a:srgbClr val="FF0000"/>
              </a:solidFill>
            </a:endParaRPr>
          </a:p>
          <a:p>
            <a:pPr eaLnBrk="1" hangingPunct="1">
              <a:defRPr/>
            </a:pPr>
            <a:r>
              <a:rPr lang="en-GB" sz="2000" dirty="0" smtClean="0"/>
              <a:t>Acts as a buffer &amp; shock absorber</a:t>
            </a:r>
          </a:p>
          <a:p>
            <a:pPr eaLnBrk="1" hangingPunct="1">
              <a:defRPr/>
            </a:pPr>
            <a:r>
              <a:rPr lang="en-GB" sz="2000" dirty="0" smtClean="0"/>
              <a:t>Strengthen the joint</a:t>
            </a:r>
          </a:p>
          <a:p>
            <a:pPr eaLnBrk="1" hangingPunct="1">
              <a:defRPr/>
            </a:pPr>
            <a:r>
              <a:rPr lang="en-GB" sz="2000" dirty="0" smtClean="0"/>
              <a:t>Smooth in the articulation between the bony surfaces</a:t>
            </a:r>
            <a:endParaRPr lang="en-GB" sz="2000" dirty="0"/>
          </a:p>
        </p:txBody>
      </p:sp>
      <p:pic>
        <p:nvPicPr>
          <p:cNvPr id="31747" name="Picture 1" descr="CE359900FG0010"/>
          <p:cNvPicPr>
            <a:picLocks noChangeAspect="1" noChangeArrowheads="1"/>
          </p:cNvPicPr>
          <p:nvPr/>
        </p:nvPicPr>
        <p:blipFill>
          <a:blip r:embed="rId2"/>
          <a:srcRect/>
          <a:stretch>
            <a:fillRect/>
          </a:stretch>
        </p:blipFill>
        <p:spPr bwMode="auto">
          <a:xfrm>
            <a:off x="0" y="3152775"/>
            <a:ext cx="3829050" cy="370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686800" cy="3429000"/>
          </a:xfrm>
        </p:spPr>
        <p:txBody>
          <a:bodyPr/>
          <a:lstStyle/>
          <a:p>
            <a:pPr eaLnBrk="1" hangingPunct="1">
              <a:buFont typeface="Wingdings" pitchFamily="2" charset="2"/>
              <a:buNone/>
              <a:defRPr/>
            </a:pPr>
            <a:r>
              <a:rPr lang="en-GB" sz="2000" b="1" u="sng" dirty="0" smtClean="0">
                <a:solidFill>
                  <a:srgbClr val="FF0000"/>
                </a:solidFill>
              </a:rPr>
              <a:t>Articular </a:t>
            </a:r>
            <a:r>
              <a:rPr lang="en-GB" sz="2000" b="1" u="sng" dirty="0" err="1" smtClean="0">
                <a:solidFill>
                  <a:srgbClr val="FF0000"/>
                </a:solidFill>
              </a:rPr>
              <a:t>Labra</a:t>
            </a:r>
            <a:endParaRPr lang="en-GB" sz="2000" dirty="0" smtClean="0">
              <a:solidFill>
                <a:srgbClr val="FF0000"/>
              </a:solidFill>
            </a:endParaRPr>
          </a:p>
          <a:p>
            <a:pPr eaLnBrk="1" hangingPunct="1">
              <a:defRPr/>
            </a:pPr>
            <a:r>
              <a:rPr lang="en-GB" sz="2000" dirty="0" smtClean="0"/>
              <a:t>It is a </a:t>
            </a:r>
            <a:r>
              <a:rPr lang="en-GB" sz="2000" dirty="0" err="1" smtClean="0"/>
              <a:t>fibrocartilaginous</a:t>
            </a:r>
            <a:r>
              <a:rPr lang="en-GB" sz="2000" dirty="0" smtClean="0"/>
              <a:t> annular lip which is attached to the margin of an articular surface </a:t>
            </a:r>
          </a:p>
          <a:p>
            <a:pPr eaLnBrk="1" hangingPunct="1">
              <a:defRPr/>
            </a:pPr>
            <a:r>
              <a:rPr lang="en-GB" sz="2000" dirty="0" smtClean="0"/>
              <a:t>E.g. </a:t>
            </a:r>
            <a:r>
              <a:rPr lang="en-GB" sz="2000" dirty="0" err="1" smtClean="0"/>
              <a:t>Glenoid</a:t>
            </a:r>
            <a:r>
              <a:rPr lang="en-GB" sz="2000" dirty="0" smtClean="0"/>
              <a:t> cavity &amp; </a:t>
            </a:r>
            <a:r>
              <a:rPr lang="en-GB" sz="2000" dirty="0" err="1" smtClean="0"/>
              <a:t>acetabulum</a:t>
            </a:r>
            <a:endParaRPr lang="en-GB" sz="2000" dirty="0" smtClean="0"/>
          </a:p>
          <a:p>
            <a:pPr eaLnBrk="1" hangingPunct="1">
              <a:defRPr/>
            </a:pPr>
            <a:endParaRPr lang="en-GB" sz="2000" dirty="0"/>
          </a:p>
        </p:txBody>
      </p:sp>
      <p:pic>
        <p:nvPicPr>
          <p:cNvPr id="32771" name="Picture 1" descr="hip_anatomy_ligaments04"/>
          <p:cNvPicPr>
            <a:picLocks noChangeAspect="1" noChangeArrowheads="1"/>
          </p:cNvPicPr>
          <p:nvPr/>
        </p:nvPicPr>
        <p:blipFill>
          <a:blip r:embed="rId2"/>
          <a:srcRect b="5000"/>
          <a:stretch>
            <a:fillRect/>
          </a:stretch>
        </p:blipFill>
        <p:spPr bwMode="auto">
          <a:xfrm>
            <a:off x="5172075" y="4027488"/>
            <a:ext cx="3971925" cy="2830512"/>
          </a:xfrm>
          <a:prstGeom prst="rect">
            <a:avLst/>
          </a:prstGeom>
          <a:noFill/>
          <a:ln w="9525">
            <a:noFill/>
            <a:miter lim="800000"/>
            <a:headEnd/>
            <a:tailEnd/>
          </a:ln>
        </p:spPr>
      </p:pic>
      <p:pic>
        <p:nvPicPr>
          <p:cNvPr id="32772" name="Picture 8"/>
          <p:cNvPicPr>
            <a:picLocks noChangeAspect="1" noChangeArrowheads="1"/>
          </p:cNvPicPr>
          <p:nvPr/>
        </p:nvPicPr>
        <p:blipFill>
          <a:blip r:embed="rId3"/>
          <a:srcRect l="20872" t="33514" r="24910" b="17345"/>
          <a:stretch>
            <a:fillRect/>
          </a:stretch>
        </p:blipFill>
        <p:spPr bwMode="auto">
          <a:xfrm>
            <a:off x="0" y="3917950"/>
            <a:ext cx="3200400" cy="294005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686800" cy="3429000"/>
          </a:xfrm>
        </p:spPr>
        <p:txBody>
          <a:bodyPr/>
          <a:lstStyle/>
          <a:p>
            <a:pPr eaLnBrk="1" hangingPunct="1">
              <a:buFont typeface="Wingdings" pitchFamily="2" charset="2"/>
              <a:buNone/>
              <a:defRPr/>
            </a:pPr>
            <a:r>
              <a:rPr lang="en-GB" sz="2000" b="1" u="sng" dirty="0" smtClean="0">
                <a:solidFill>
                  <a:srgbClr val="FF0000"/>
                </a:solidFill>
              </a:rPr>
              <a:t>Articular fat pad</a:t>
            </a:r>
            <a:endParaRPr lang="en-GB" sz="2000" dirty="0" smtClean="0">
              <a:solidFill>
                <a:srgbClr val="FF0000"/>
              </a:solidFill>
            </a:endParaRPr>
          </a:p>
          <a:p>
            <a:pPr eaLnBrk="1" hangingPunct="1">
              <a:defRPr/>
            </a:pPr>
            <a:r>
              <a:rPr lang="en-GB" sz="2000" dirty="0" smtClean="0"/>
              <a:t>These are accumulation of adipose tissue present in many synovial joints</a:t>
            </a:r>
          </a:p>
          <a:p>
            <a:pPr eaLnBrk="1" hangingPunct="1">
              <a:defRPr/>
            </a:pPr>
            <a:r>
              <a:rPr lang="en-GB" sz="2000" dirty="0" smtClean="0"/>
              <a:t>They are covered by synovial membrane E.g. Hip Joint</a:t>
            </a:r>
          </a:p>
          <a:p>
            <a:pPr eaLnBrk="1" hangingPunct="1">
              <a:defRPr/>
            </a:pPr>
            <a:r>
              <a:rPr lang="en-GB" sz="2000" dirty="0" smtClean="0"/>
              <a:t>Makes the joint cavity uniform</a:t>
            </a:r>
          </a:p>
          <a:p>
            <a:pPr eaLnBrk="1" hangingPunct="1">
              <a:defRPr/>
            </a:pPr>
            <a:r>
              <a:rPr lang="en-GB" sz="2000" dirty="0" smtClean="0"/>
              <a:t>Increase surface area of synovial joint</a:t>
            </a:r>
          </a:p>
          <a:p>
            <a:pPr eaLnBrk="1" hangingPunct="1">
              <a:defRPr/>
            </a:pPr>
            <a:endParaRPr lang="en-GB" sz="2000" dirty="0"/>
          </a:p>
        </p:txBody>
      </p:sp>
      <p:pic>
        <p:nvPicPr>
          <p:cNvPr id="33795" name="Picture 1" descr="bfatpad"/>
          <p:cNvPicPr>
            <a:picLocks noChangeAspect="1" noChangeArrowheads="1"/>
          </p:cNvPicPr>
          <p:nvPr/>
        </p:nvPicPr>
        <p:blipFill>
          <a:blip r:embed="rId2"/>
          <a:srcRect/>
          <a:stretch>
            <a:fillRect/>
          </a:stretch>
        </p:blipFill>
        <p:spPr bwMode="auto">
          <a:xfrm>
            <a:off x="0" y="3543300"/>
            <a:ext cx="3152775"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229600" cy="777875"/>
          </a:xfrm>
        </p:spPr>
        <p:txBody>
          <a:bodyPr/>
          <a:lstStyle/>
          <a:p>
            <a:r>
              <a:rPr lang="en-US" altLang="zh-CN" sz="4000" b="1">
                <a:solidFill>
                  <a:srgbClr val="0000FF"/>
                </a:solidFill>
              </a:rPr>
              <a:t>Types of synovial joints</a:t>
            </a:r>
          </a:p>
        </p:txBody>
      </p:sp>
      <p:sp>
        <p:nvSpPr>
          <p:cNvPr id="54277" name="Rectangle 5"/>
          <p:cNvSpPr>
            <a:spLocks noGrp="1" noChangeArrowheads="1"/>
          </p:cNvSpPr>
          <p:nvPr>
            <p:ph idx="1"/>
          </p:nvPr>
        </p:nvSpPr>
        <p:spPr>
          <a:xfrm>
            <a:off x="107950" y="1600200"/>
            <a:ext cx="4968875" cy="4525963"/>
          </a:xfrm>
          <a:noFill/>
          <a:ln/>
        </p:spPr>
        <p:txBody>
          <a:bodyPr/>
          <a:lstStyle/>
          <a:p>
            <a:r>
              <a:rPr lang="en-US" altLang="zh-CN" sz="2800" b="1">
                <a:solidFill>
                  <a:srgbClr val="FF3300"/>
                </a:solidFill>
              </a:rPr>
              <a:t>Uniaxial joints</a:t>
            </a:r>
            <a:r>
              <a:rPr lang="en-US" altLang="zh-CN" sz="2800"/>
              <a:t>: </a:t>
            </a:r>
          </a:p>
          <a:p>
            <a:pPr lvl="1"/>
            <a:r>
              <a:rPr lang="en-US" altLang="zh-CN" sz="2400"/>
              <a:t>hinge joints</a:t>
            </a:r>
            <a:endParaRPr lang="en-US" altLang="zh-CN" sz="2400" b="1"/>
          </a:p>
          <a:p>
            <a:pPr lvl="1"/>
            <a:r>
              <a:rPr lang="en-US" altLang="zh-CN" sz="2400"/>
              <a:t>trochoid (pivot) joints</a:t>
            </a:r>
            <a:endParaRPr lang="en-US" altLang="zh-CN" sz="2400" b="1"/>
          </a:p>
          <a:p>
            <a:r>
              <a:rPr lang="en-US" altLang="zh-CN" sz="2800" b="1">
                <a:solidFill>
                  <a:srgbClr val="FF3300"/>
                </a:solidFill>
              </a:rPr>
              <a:t>Biaxial joints</a:t>
            </a:r>
            <a:r>
              <a:rPr lang="en-US" altLang="zh-CN" sz="2800"/>
              <a:t>:</a:t>
            </a:r>
          </a:p>
          <a:p>
            <a:pPr lvl="1"/>
            <a:r>
              <a:rPr lang="en-US" altLang="zh-CN" sz="2400"/>
              <a:t>ellipsoid joints</a:t>
            </a:r>
            <a:endParaRPr lang="en-US" altLang="zh-CN" sz="2400" b="1"/>
          </a:p>
          <a:p>
            <a:pPr lvl="1"/>
            <a:r>
              <a:rPr lang="en-US" altLang="zh-CN" sz="2400"/>
              <a:t>saddle joints</a:t>
            </a:r>
            <a:endParaRPr lang="en-US" altLang="zh-CN" sz="2400" b="1"/>
          </a:p>
          <a:p>
            <a:r>
              <a:rPr lang="en-US" altLang="zh-CN" sz="2800" b="1">
                <a:solidFill>
                  <a:srgbClr val="FF3300"/>
                </a:solidFill>
              </a:rPr>
              <a:t>Multiaxial joints</a:t>
            </a:r>
            <a:r>
              <a:rPr lang="en-US" altLang="zh-CN" sz="2800"/>
              <a:t>: </a:t>
            </a:r>
          </a:p>
          <a:p>
            <a:pPr lvl="1"/>
            <a:r>
              <a:rPr lang="en-US" altLang="zh-CN" sz="2400"/>
              <a:t>ball-and-socket joint</a:t>
            </a:r>
            <a:endParaRPr lang="en-US" altLang="zh-CN" sz="2400" b="1"/>
          </a:p>
          <a:p>
            <a:pPr lvl="1"/>
            <a:r>
              <a:rPr lang="en-US" altLang="zh-CN" sz="2400"/>
              <a:t>plane joints</a:t>
            </a:r>
            <a:endParaRPr lang="en-US" altLang="zh-CN" sz="2400" b="1"/>
          </a:p>
        </p:txBody>
      </p:sp>
      <p:pic>
        <p:nvPicPr>
          <p:cNvPr id="54276" name="Picture 4" descr="关节的分类"/>
          <p:cNvPicPr>
            <a:picLocks noChangeAspect="1" noChangeArrowheads="1"/>
          </p:cNvPicPr>
          <p:nvPr/>
        </p:nvPicPr>
        <p:blipFill>
          <a:blip r:embed="rId2">
            <a:lum bright="-18000" contrast="42000"/>
          </a:blip>
          <a:srcRect/>
          <a:stretch>
            <a:fillRect/>
          </a:stretch>
        </p:blipFill>
        <p:spPr bwMode="auto">
          <a:xfrm>
            <a:off x="4464050" y="1412875"/>
            <a:ext cx="4500563" cy="4344988"/>
          </a:xfrm>
          <a:prstGeom prst="rect">
            <a:avLst/>
          </a:prstGeom>
          <a:noFill/>
          <a:ln w="9525">
            <a:noFill/>
            <a:miter lim="800000"/>
            <a:headEnd/>
            <a:tailEnd/>
          </a:ln>
        </p:spPr>
      </p:pic>
      <p:sp>
        <p:nvSpPr>
          <p:cNvPr id="54278" name="Line 6"/>
          <p:cNvSpPr>
            <a:spLocks noChangeShapeType="1"/>
          </p:cNvSpPr>
          <p:nvPr/>
        </p:nvSpPr>
        <p:spPr bwMode="auto">
          <a:xfrm>
            <a:off x="2555875" y="2349500"/>
            <a:ext cx="4608513" cy="2447925"/>
          </a:xfrm>
          <a:prstGeom prst="line">
            <a:avLst/>
          </a:prstGeom>
          <a:noFill/>
          <a:ln w="9525">
            <a:solidFill>
              <a:srgbClr val="0000FF"/>
            </a:solidFill>
            <a:round/>
            <a:headEnd/>
            <a:tailEnd/>
          </a:ln>
          <a:effectLst/>
        </p:spPr>
        <p:txBody>
          <a:bodyPr/>
          <a:lstStyle/>
          <a:p>
            <a:endParaRPr lang="en-US"/>
          </a:p>
        </p:txBody>
      </p:sp>
      <p:sp>
        <p:nvSpPr>
          <p:cNvPr id="54279" name="Line 7"/>
          <p:cNvSpPr>
            <a:spLocks noChangeShapeType="1"/>
          </p:cNvSpPr>
          <p:nvPr/>
        </p:nvSpPr>
        <p:spPr bwMode="auto">
          <a:xfrm flipV="1">
            <a:off x="3779838" y="2060575"/>
            <a:ext cx="1296987" cy="647700"/>
          </a:xfrm>
          <a:prstGeom prst="line">
            <a:avLst/>
          </a:prstGeom>
          <a:noFill/>
          <a:ln w="9525">
            <a:solidFill>
              <a:srgbClr val="0000FF"/>
            </a:solidFill>
            <a:round/>
            <a:headEnd/>
            <a:tailEnd/>
          </a:ln>
          <a:effectLst/>
        </p:spPr>
        <p:txBody>
          <a:bodyPr/>
          <a:lstStyle/>
          <a:p>
            <a:endParaRPr lang="en-US"/>
          </a:p>
        </p:txBody>
      </p:sp>
      <p:sp>
        <p:nvSpPr>
          <p:cNvPr id="54280" name="Line 8"/>
          <p:cNvSpPr>
            <a:spLocks noChangeShapeType="1"/>
          </p:cNvSpPr>
          <p:nvPr/>
        </p:nvSpPr>
        <p:spPr bwMode="auto">
          <a:xfrm flipV="1">
            <a:off x="2987675" y="3644900"/>
            <a:ext cx="1584325" cy="71438"/>
          </a:xfrm>
          <a:prstGeom prst="line">
            <a:avLst/>
          </a:prstGeom>
          <a:noFill/>
          <a:ln w="9525">
            <a:solidFill>
              <a:srgbClr val="0000FF"/>
            </a:solidFill>
            <a:round/>
            <a:headEnd/>
            <a:tailEnd/>
          </a:ln>
          <a:effectLst/>
        </p:spPr>
        <p:txBody>
          <a:bodyPr/>
          <a:lstStyle/>
          <a:p>
            <a:endParaRPr lang="en-US"/>
          </a:p>
        </p:txBody>
      </p:sp>
      <p:sp>
        <p:nvSpPr>
          <p:cNvPr id="54281" name="Line 9"/>
          <p:cNvSpPr>
            <a:spLocks noChangeShapeType="1"/>
          </p:cNvSpPr>
          <p:nvPr/>
        </p:nvSpPr>
        <p:spPr bwMode="auto">
          <a:xfrm flipV="1">
            <a:off x="2843213" y="2924175"/>
            <a:ext cx="5257800" cy="1296988"/>
          </a:xfrm>
          <a:prstGeom prst="line">
            <a:avLst/>
          </a:prstGeom>
          <a:noFill/>
          <a:ln w="9525">
            <a:solidFill>
              <a:srgbClr val="0000FF"/>
            </a:solidFill>
            <a:round/>
            <a:headEnd/>
            <a:tailEnd/>
          </a:ln>
          <a:effectLst/>
        </p:spPr>
        <p:txBody>
          <a:bodyPr/>
          <a:lstStyle/>
          <a:p>
            <a:endParaRPr lang="en-US"/>
          </a:p>
        </p:txBody>
      </p:sp>
      <p:sp>
        <p:nvSpPr>
          <p:cNvPr id="54282" name="Line 10"/>
          <p:cNvSpPr>
            <a:spLocks noChangeShapeType="1"/>
          </p:cNvSpPr>
          <p:nvPr/>
        </p:nvSpPr>
        <p:spPr bwMode="auto">
          <a:xfrm flipV="1">
            <a:off x="3779838" y="4076700"/>
            <a:ext cx="3240087" cy="1079500"/>
          </a:xfrm>
          <a:prstGeom prst="line">
            <a:avLst/>
          </a:prstGeom>
          <a:noFill/>
          <a:ln w="9525">
            <a:solidFill>
              <a:srgbClr val="0000FF"/>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7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27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27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2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228600"/>
            <a:ext cx="7772400" cy="823913"/>
          </a:xfrm>
        </p:spPr>
        <p:txBody>
          <a:bodyPr/>
          <a:lstStyle/>
          <a:p>
            <a:r>
              <a:rPr lang="en-US" altLang="zh-CN" sz="4000" b="1">
                <a:solidFill>
                  <a:srgbClr val="FF3300"/>
                </a:solidFill>
              </a:rPr>
              <a:t>Uniaxial joints --Hinge Joint</a:t>
            </a:r>
          </a:p>
        </p:txBody>
      </p:sp>
      <p:sp>
        <p:nvSpPr>
          <p:cNvPr id="46083" name="Rectangle 3"/>
          <p:cNvSpPr>
            <a:spLocks noGrp="1" noChangeArrowheads="1"/>
          </p:cNvSpPr>
          <p:nvPr>
            <p:ph type="body" sz="half" idx="2"/>
          </p:nvPr>
        </p:nvSpPr>
        <p:spPr>
          <a:xfrm>
            <a:off x="3505200" y="1268413"/>
            <a:ext cx="5410200" cy="5105400"/>
          </a:xfrm>
        </p:spPr>
        <p:txBody>
          <a:bodyPr>
            <a:normAutofit lnSpcReduction="10000"/>
          </a:bodyPr>
          <a:lstStyle/>
          <a:p>
            <a:r>
              <a:rPr lang="en-US" altLang="zh-CN" sz="2400"/>
              <a:t>Convex surface of one bones fits into concave surface of 2nd bone</a:t>
            </a:r>
          </a:p>
          <a:p>
            <a:r>
              <a:rPr lang="en-US" altLang="zh-CN" sz="2400"/>
              <a:t>Uniaxial like a door hinge</a:t>
            </a:r>
          </a:p>
          <a:p>
            <a:r>
              <a:rPr lang="en-US" altLang="zh-CN" sz="2400"/>
              <a:t>Examples</a:t>
            </a:r>
          </a:p>
          <a:p>
            <a:pPr lvl="1"/>
            <a:r>
              <a:rPr lang="en-US" altLang="zh-CN" sz="2400"/>
              <a:t>Knee, elbow, ankle, interphalangeal joints</a:t>
            </a:r>
          </a:p>
          <a:p>
            <a:r>
              <a:rPr lang="en-US" altLang="zh-CN" sz="2400"/>
              <a:t>Movements produced</a:t>
            </a:r>
          </a:p>
          <a:p>
            <a:pPr lvl="1"/>
            <a:r>
              <a:rPr lang="en-US" altLang="zh-CN" sz="2400"/>
              <a:t>flexion = decreasing the joint angle</a:t>
            </a:r>
          </a:p>
          <a:p>
            <a:pPr lvl="1"/>
            <a:r>
              <a:rPr lang="en-US" altLang="zh-CN" sz="2400"/>
              <a:t>extension = increasing the angle</a:t>
            </a:r>
          </a:p>
          <a:p>
            <a:pPr lvl="1"/>
            <a:r>
              <a:rPr lang="en-US" altLang="zh-CN" sz="2400"/>
              <a:t>hyperextension = opening the joint beyond the anatomical position</a:t>
            </a:r>
          </a:p>
        </p:txBody>
      </p:sp>
      <p:pic>
        <p:nvPicPr>
          <p:cNvPr id="46084" name="Picture 4" descr="170446"/>
          <p:cNvPicPr>
            <a:picLocks noChangeAspect="1" noChangeArrowheads="1"/>
          </p:cNvPicPr>
          <p:nvPr/>
        </p:nvPicPr>
        <p:blipFill>
          <a:blip r:embed="rId2"/>
          <a:srcRect l="48741" b="21405"/>
          <a:stretch>
            <a:fillRect/>
          </a:stretch>
        </p:blipFill>
        <p:spPr bwMode="auto">
          <a:xfrm>
            <a:off x="152400" y="1600200"/>
            <a:ext cx="3429000" cy="2570163"/>
          </a:xfrm>
          <a:prstGeom prst="rect">
            <a:avLst/>
          </a:prstGeom>
          <a:noFill/>
        </p:spPr>
      </p:pic>
      <p:sp>
        <p:nvSpPr>
          <p:cNvPr id="46085" name="AutoShape 5">
            <a:hlinkClick r:id="" action="ppaction://hlinkshowjump?jump=nextslide" highlightClick="1"/>
          </p:cNvPr>
          <p:cNvSpPr>
            <a:spLocks noChangeArrowheads="1"/>
          </p:cNvSpPr>
          <p:nvPr/>
        </p:nvSpPr>
        <p:spPr bwMode="auto">
          <a:xfrm>
            <a:off x="7315200" y="3860800"/>
            <a:ext cx="533400" cy="304800"/>
          </a:xfrm>
          <a:prstGeom prst="actionButtonForwardNext">
            <a:avLst/>
          </a:prstGeom>
          <a:solidFill>
            <a:srgbClr val="66CCFF"/>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23850" y="228600"/>
            <a:ext cx="8569325" cy="1143000"/>
          </a:xfrm>
        </p:spPr>
        <p:txBody>
          <a:bodyPr/>
          <a:lstStyle/>
          <a:p>
            <a:r>
              <a:rPr lang="en-US" altLang="zh-CN" sz="3600"/>
              <a:t>Flexion, Extension &amp; Hyperextension</a:t>
            </a:r>
          </a:p>
        </p:txBody>
      </p:sp>
      <p:pic>
        <p:nvPicPr>
          <p:cNvPr id="47107" name="Picture 3" descr="170452"/>
          <p:cNvPicPr>
            <a:picLocks noChangeAspect="1" noChangeArrowheads="1"/>
          </p:cNvPicPr>
          <p:nvPr/>
        </p:nvPicPr>
        <p:blipFill>
          <a:blip r:embed="rId2"/>
          <a:srcRect t="4356" r="7164" b="21573"/>
          <a:stretch>
            <a:fillRect/>
          </a:stretch>
        </p:blipFill>
        <p:spPr bwMode="auto">
          <a:xfrm>
            <a:off x="381000" y="3962400"/>
            <a:ext cx="2819400" cy="2743200"/>
          </a:xfrm>
          <a:prstGeom prst="rect">
            <a:avLst/>
          </a:prstGeom>
          <a:noFill/>
        </p:spPr>
      </p:pic>
      <p:pic>
        <p:nvPicPr>
          <p:cNvPr id="47108" name="Picture 4" descr="170451"/>
          <p:cNvPicPr>
            <a:picLocks noChangeAspect="1" noChangeArrowheads="1"/>
          </p:cNvPicPr>
          <p:nvPr/>
        </p:nvPicPr>
        <p:blipFill>
          <a:blip r:embed="rId3"/>
          <a:srcRect l="5070" t="5809" r="8733" b="20120"/>
          <a:stretch>
            <a:fillRect/>
          </a:stretch>
        </p:blipFill>
        <p:spPr bwMode="auto">
          <a:xfrm>
            <a:off x="6096000" y="3962400"/>
            <a:ext cx="2819400" cy="2819400"/>
          </a:xfrm>
          <a:prstGeom prst="rect">
            <a:avLst/>
          </a:prstGeom>
          <a:noFill/>
        </p:spPr>
      </p:pic>
      <p:pic>
        <p:nvPicPr>
          <p:cNvPr id="47109" name="Picture 5" descr="170453"/>
          <p:cNvPicPr>
            <a:picLocks noChangeAspect="1" noChangeArrowheads="1"/>
          </p:cNvPicPr>
          <p:nvPr/>
        </p:nvPicPr>
        <p:blipFill>
          <a:blip r:embed="rId4"/>
          <a:srcRect l="7742" t="5809" r="5161" b="21573"/>
          <a:stretch>
            <a:fillRect/>
          </a:stretch>
        </p:blipFill>
        <p:spPr bwMode="auto">
          <a:xfrm>
            <a:off x="3398838" y="3962400"/>
            <a:ext cx="2468562" cy="2743200"/>
          </a:xfrm>
          <a:prstGeom prst="rect">
            <a:avLst/>
          </a:prstGeom>
          <a:noFill/>
        </p:spPr>
      </p:pic>
      <p:pic>
        <p:nvPicPr>
          <p:cNvPr id="47110" name="Picture 6" descr="170454"/>
          <p:cNvPicPr>
            <a:picLocks noChangeAspect="1" noChangeArrowheads="1"/>
          </p:cNvPicPr>
          <p:nvPr/>
        </p:nvPicPr>
        <p:blipFill>
          <a:blip r:embed="rId5"/>
          <a:srcRect l="4347" t="4356" r="5826" b="23026"/>
          <a:stretch>
            <a:fillRect/>
          </a:stretch>
        </p:blipFill>
        <p:spPr bwMode="auto">
          <a:xfrm>
            <a:off x="468313" y="1484313"/>
            <a:ext cx="2881312" cy="2324100"/>
          </a:xfrm>
          <a:prstGeom prst="rect">
            <a:avLst/>
          </a:prstGeom>
          <a:noFill/>
        </p:spPr>
      </p:pic>
      <p:pic>
        <p:nvPicPr>
          <p:cNvPr id="47111" name="Picture 7" descr="170455"/>
          <p:cNvPicPr>
            <a:picLocks noChangeAspect="1" noChangeArrowheads="1"/>
          </p:cNvPicPr>
          <p:nvPr/>
        </p:nvPicPr>
        <p:blipFill>
          <a:blip r:embed="rId6"/>
          <a:srcRect l="5852" t="4356" r="7979" b="20120"/>
          <a:stretch>
            <a:fillRect/>
          </a:stretch>
        </p:blipFill>
        <p:spPr bwMode="auto">
          <a:xfrm>
            <a:off x="3492500" y="1484313"/>
            <a:ext cx="2484438" cy="2390775"/>
          </a:xfrm>
          <a:prstGeom prst="rect">
            <a:avLst/>
          </a:prstGeom>
          <a:noFill/>
        </p:spPr>
      </p:pic>
      <p:sp>
        <p:nvSpPr>
          <p:cNvPr id="47112" name="AutoShape 8">
            <a:hlinkClick r:id="rId7" action="ppaction://hlinksldjump" highlightClick="1"/>
          </p:cNvPr>
          <p:cNvSpPr>
            <a:spLocks noChangeArrowheads="1"/>
          </p:cNvSpPr>
          <p:nvPr/>
        </p:nvSpPr>
        <p:spPr bwMode="auto">
          <a:xfrm>
            <a:off x="8305800" y="3357563"/>
            <a:ext cx="533400" cy="304800"/>
          </a:xfrm>
          <a:prstGeom prst="actionButtonBackPrevious">
            <a:avLst/>
          </a:prstGeom>
          <a:solidFill>
            <a:srgbClr val="6699FF"/>
          </a:solidFill>
          <a:ln w="9525">
            <a:solidFill>
              <a:schemeClr val="tx1"/>
            </a:solidFill>
            <a:miter lim="800000"/>
            <a:headEnd/>
            <a:tailEnd/>
          </a:ln>
          <a:effectLst/>
        </p:spPr>
        <p:txBody>
          <a:bodyPr wrap="none" anchor="ctr"/>
          <a:lstStyle/>
          <a:p>
            <a:endParaRPr lang="en-US"/>
          </a:p>
        </p:txBody>
      </p:sp>
      <p:sp>
        <p:nvSpPr>
          <p:cNvPr id="47113" name="AutoShape 9">
            <a:hlinkClick r:id="rId8" action="ppaction://hlinksldjump" highlightClick="1"/>
          </p:cNvPr>
          <p:cNvSpPr>
            <a:spLocks noChangeArrowheads="1"/>
          </p:cNvSpPr>
          <p:nvPr/>
        </p:nvSpPr>
        <p:spPr bwMode="auto">
          <a:xfrm>
            <a:off x="6877050" y="3357563"/>
            <a:ext cx="533400" cy="304800"/>
          </a:xfrm>
          <a:prstGeom prst="actionButtonBackPrevious">
            <a:avLst/>
          </a:prstGeom>
          <a:solidFill>
            <a:srgbClr val="6699FF"/>
          </a:solidFill>
          <a:ln w="9525">
            <a:solidFill>
              <a:schemeClr val="tx1"/>
            </a:solidFill>
            <a:miter lim="800000"/>
            <a:headEnd/>
            <a:tailEnd/>
          </a:ln>
          <a:effectLst/>
        </p:spPr>
        <p:txBody>
          <a:bodyPr wrap="none" anchor="ctr"/>
          <a:lstStyle/>
          <a:p>
            <a:endParaRPr lang="en-US"/>
          </a:p>
        </p:txBody>
      </p:sp>
      <p:pic>
        <p:nvPicPr>
          <p:cNvPr id="47114" name="Picture 10" descr="170468"/>
          <p:cNvPicPr>
            <a:picLocks noChangeAspect="1" noChangeArrowheads="1"/>
          </p:cNvPicPr>
          <p:nvPr/>
        </p:nvPicPr>
        <p:blipFill>
          <a:blip r:embed="rId9"/>
          <a:srcRect l="4156" t="5902" r="4416" b="27214"/>
          <a:stretch>
            <a:fillRect/>
          </a:stretch>
        </p:blipFill>
        <p:spPr bwMode="auto">
          <a:xfrm>
            <a:off x="6011863" y="1557338"/>
            <a:ext cx="2987675" cy="15398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152400"/>
            <a:ext cx="7772400" cy="900113"/>
          </a:xfrm>
        </p:spPr>
        <p:txBody>
          <a:bodyPr/>
          <a:lstStyle/>
          <a:p>
            <a:r>
              <a:rPr lang="en-US" altLang="zh-CN" sz="4000" b="1">
                <a:solidFill>
                  <a:srgbClr val="FF3300"/>
                </a:solidFill>
              </a:rPr>
              <a:t>Uniaxial joints --Pivot Joint</a:t>
            </a:r>
          </a:p>
        </p:txBody>
      </p:sp>
      <p:sp>
        <p:nvSpPr>
          <p:cNvPr id="48131" name="Rectangle 3"/>
          <p:cNvSpPr>
            <a:spLocks noGrp="1" noChangeArrowheads="1"/>
          </p:cNvSpPr>
          <p:nvPr>
            <p:ph type="body" sz="half" idx="2"/>
          </p:nvPr>
        </p:nvSpPr>
        <p:spPr>
          <a:xfrm>
            <a:off x="3962400" y="1219200"/>
            <a:ext cx="4953000" cy="5257800"/>
          </a:xfrm>
        </p:spPr>
        <p:txBody>
          <a:bodyPr/>
          <a:lstStyle/>
          <a:p>
            <a:r>
              <a:rPr lang="en-US" altLang="zh-CN" sz="2800"/>
              <a:t>Rounded surface of bone articulates with ring formed by 2nd bone &amp; ligament</a:t>
            </a:r>
          </a:p>
          <a:p>
            <a:r>
              <a:rPr lang="en-US" altLang="zh-CN" sz="2800"/>
              <a:t>Monoaxial since it allows only rotation around longitudinal axis</a:t>
            </a:r>
          </a:p>
          <a:p>
            <a:r>
              <a:rPr lang="en-US" altLang="zh-CN" sz="2800"/>
              <a:t>Examples</a:t>
            </a:r>
          </a:p>
          <a:p>
            <a:pPr lvl="1"/>
            <a:r>
              <a:rPr lang="en-US" altLang="zh-CN" sz="2400"/>
              <a:t>Proximal radioulnar joint</a:t>
            </a:r>
          </a:p>
          <a:p>
            <a:pPr lvl="2"/>
            <a:r>
              <a:rPr lang="en-US" altLang="zh-CN" sz="2000"/>
              <a:t>supination</a:t>
            </a:r>
          </a:p>
          <a:p>
            <a:pPr lvl="2"/>
            <a:r>
              <a:rPr lang="en-US" altLang="zh-CN" sz="2000"/>
              <a:t>pronation</a:t>
            </a:r>
          </a:p>
          <a:p>
            <a:pPr lvl="1"/>
            <a:r>
              <a:rPr lang="en-US" altLang="zh-CN" sz="2400"/>
              <a:t>Atlanto-axial joint</a:t>
            </a:r>
          </a:p>
          <a:p>
            <a:pPr lvl="2"/>
            <a:r>
              <a:rPr lang="en-US" altLang="zh-CN" sz="2000"/>
              <a:t>turning head side to side </a:t>
            </a:r>
            <a:r>
              <a:rPr lang="en-US" altLang="zh-CN" sz="2000">
                <a:latin typeface="Times New Roman"/>
              </a:rPr>
              <a:t>“</a:t>
            </a:r>
            <a:r>
              <a:rPr lang="en-US" altLang="zh-CN" sz="2000"/>
              <a:t>no</a:t>
            </a:r>
            <a:r>
              <a:rPr lang="en-US" altLang="zh-CN" sz="2000">
                <a:latin typeface="Times New Roman"/>
              </a:rPr>
              <a:t>”</a:t>
            </a:r>
            <a:endParaRPr lang="en-US" altLang="zh-CN" sz="2000"/>
          </a:p>
        </p:txBody>
      </p:sp>
      <p:pic>
        <p:nvPicPr>
          <p:cNvPr id="48132" name="Picture 4" descr="Fig 7_18cdIRresizedcut"/>
          <p:cNvPicPr>
            <a:picLocks noChangeAspect="1" noChangeArrowheads="1"/>
          </p:cNvPicPr>
          <p:nvPr/>
        </p:nvPicPr>
        <p:blipFill>
          <a:blip r:embed="rId2"/>
          <a:srcRect/>
          <a:stretch>
            <a:fillRect/>
          </a:stretch>
        </p:blipFill>
        <p:spPr bwMode="auto">
          <a:xfrm>
            <a:off x="381000" y="3962400"/>
            <a:ext cx="3352800" cy="2417763"/>
          </a:xfrm>
          <a:prstGeom prst="rect">
            <a:avLst/>
          </a:prstGeom>
          <a:noFill/>
        </p:spPr>
      </p:pic>
      <p:pic>
        <p:nvPicPr>
          <p:cNvPr id="48133" name="Picture 5" descr="170447"/>
          <p:cNvPicPr>
            <a:picLocks noChangeAspect="1" noChangeArrowheads="1"/>
          </p:cNvPicPr>
          <p:nvPr/>
        </p:nvPicPr>
        <p:blipFill>
          <a:blip r:embed="rId3"/>
          <a:srcRect t="3247" r="49385" b="22728"/>
          <a:stretch>
            <a:fillRect/>
          </a:stretch>
        </p:blipFill>
        <p:spPr bwMode="auto">
          <a:xfrm>
            <a:off x="381000" y="1371600"/>
            <a:ext cx="3505200" cy="24669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228600"/>
            <a:ext cx="7772400" cy="1255713"/>
          </a:xfrm>
        </p:spPr>
        <p:txBody>
          <a:bodyPr>
            <a:normAutofit fontScale="90000"/>
          </a:bodyPr>
          <a:lstStyle/>
          <a:p>
            <a:r>
              <a:rPr lang="en-US" altLang="zh-CN" sz="4000" b="1">
                <a:solidFill>
                  <a:srgbClr val="FF3300"/>
                </a:solidFill>
              </a:rPr>
              <a:t>Biaxial joints </a:t>
            </a:r>
            <a:r>
              <a:rPr lang="en-US" altLang="zh-CN" sz="4000" b="1">
                <a:solidFill>
                  <a:srgbClr val="FF3300"/>
                </a:solidFill>
                <a:latin typeface="Times New Roman"/>
              </a:rPr>
              <a:t>–</a:t>
            </a:r>
            <a:r>
              <a:rPr lang="en-US" altLang="zh-CN" sz="4000" b="1">
                <a:solidFill>
                  <a:srgbClr val="FF3300"/>
                </a:solidFill>
              </a:rPr>
              <a:t/>
            </a:r>
            <a:br>
              <a:rPr lang="en-US" altLang="zh-CN" sz="4000" b="1">
                <a:solidFill>
                  <a:srgbClr val="FF3300"/>
                </a:solidFill>
              </a:rPr>
            </a:br>
            <a:r>
              <a:rPr lang="en-US" altLang="zh-CN" sz="4000" b="1">
                <a:solidFill>
                  <a:srgbClr val="FF3300"/>
                </a:solidFill>
              </a:rPr>
              <a:t>Condyloid or Ellipsoidal Joint</a:t>
            </a:r>
          </a:p>
        </p:txBody>
      </p:sp>
      <p:sp>
        <p:nvSpPr>
          <p:cNvPr id="49155" name="Rectangle 3"/>
          <p:cNvSpPr>
            <a:spLocks noGrp="1" noChangeArrowheads="1"/>
          </p:cNvSpPr>
          <p:nvPr>
            <p:ph type="body" sz="half" idx="2"/>
          </p:nvPr>
        </p:nvSpPr>
        <p:spPr>
          <a:xfrm>
            <a:off x="381000" y="4648200"/>
            <a:ext cx="9906000" cy="1524000"/>
          </a:xfrm>
        </p:spPr>
        <p:txBody>
          <a:bodyPr>
            <a:normAutofit fontScale="92500" lnSpcReduction="20000"/>
          </a:bodyPr>
          <a:lstStyle/>
          <a:p>
            <a:pPr>
              <a:lnSpc>
                <a:spcPct val="90000"/>
              </a:lnSpc>
            </a:pPr>
            <a:r>
              <a:rPr lang="en-US" altLang="zh-CN" sz="2800"/>
              <a:t>Oval-shaped projection fits into oval depression</a:t>
            </a:r>
          </a:p>
          <a:p>
            <a:pPr>
              <a:lnSpc>
                <a:spcPct val="90000"/>
              </a:lnSpc>
            </a:pPr>
            <a:r>
              <a:rPr lang="en-US" altLang="zh-CN" sz="2800"/>
              <a:t>Biaxial = flex/extend or abduct/adduct is possible</a:t>
            </a:r>
          </a:p>
          <a:p>
            <a:pPr>
              <a:lnSpc>
                <a:spcPct val="90000"/>
              </a:lnSpc>
            </a:pPr>
            <a:r>
              <a:rPr lang="en-US" altLang="zh-CN" sz="2800"/>
              <a:t>Examples</a:t>
            </a:r>
          </a:p>
          <a:p>
            <a:pPr lvl="1">
              <a:lnSpc>
                <a:spcPct val="90000"/>
              </a:lnSpc>
            </a:pPr>
            <a:r>
              <a:rPr lang="en-US" altLang="zh-CN" sz="2400"/>
              <a:t>wrist and metacarpophalangeal joints for digits 2 to 5</a:t>
            </a:r>
          </a:p>
          <a:p>
            <a:endParaRPr lang="en-US" altLang="zh-CN" sz="2800"/>
          </a:p>
        </p:txBody>
      </p:sp>
      <p:pic>
        <p:nvPicPr>
          <p:cNvPr id="49156" name="Picture 4" descr="170447"/>
          <p:cNvPicPr>
            <a:picLocks noChangeAspect="1" noChangeArrowheads="1"/>
          </p:cNvPicPr>
          <p:nvPr/>
        </p:nvPicPr>
        <p:blipFill>
          <a:blip r:embed="rId2"/>
          <a:srcRect l="49678" t="3247" b="22728"/>
          <a:stretch>
            <a:fillRect/>
          </a:stretch>
        </p:blipFill>
        <p:spPr bwMode="auto">
          <a:xfrm>
            <a:off x="2438400" y="1447800"/>
            <a:ext cx="4090988" cy="2895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Classification of joints</a:t>
            </a:r>
            <a:endParaRPr lang="en-US" dirty="0"/>
          </a:p>
        </p:txBody>
      </p:sp>
      <p:sp>
        <p:nvSpPr>
          <p:cNvPr id="4" name="Content Placeholder 4"/>
          <p:cNvSpPr txBox="1">
            <a:spLocks/>
          </p:cNvSpPr>
          <p:nvPr/>
        </p:nvSpPr>
        <p:spPr>
          <a:xfrm>
            <a:off x="228600" y="1524000"/>
            <a:ext cx="8686800" cy="495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smtClean="0">
                <a:ln>
                  <a:noFill/>
                </a:ln>
                <a:solidFill>
                  <a:schemeClr val="accent6">
                    <a:lumMod val="75000"/>
                  </a:schemeClr>
                </a:solidFill>
                <a:effectLst/>
                <a:uLnTx/>
                <a:uFillTx/>
                <a:latin typeface="+mn-lt"/>
                <a:ea typeface="+mn-ea"/>
                <a:cs typeface="+mn-cs"/>
              </a:rPr>
              <a:t>Joints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lang="en-GB" sz="2000" dirty="0"/>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lang="en-GB" sz="2000" dirty="0"/>
              <a:t>	</a:t>
            </a:r>
            <a:r>
              <a:rPr lang="en-GB" sz="2000" dirty="0" smtClean="0"/>
              <a:t>	</a:t>
            </a:r>
            <a:r>
              <a:rPr kumimoji="0" lang="en-GB" sz="2000" b="0" i="0" u="none" strike="noStrike" kern="1200" cap="none" spc="0" normalizeH="0" noProof="0" dirty="0" smtClean="0">
                <a:ln>
                  <a:noFill/>
                </a:ln>
                <a:solidFill>
                  <a:schemeClr val="tx1"/>
                </a:solidFill>
                <a:effectLst/>
                <a:uLnTx/>
                <a:uFillTx/>
                <a:latin typeface="+mn-lt"/>
                <a:ea typeface="+mn-ea"/>
                <a:cs typeface="+mn-cs"/>
              </a:rPr>
              <a:t> </a:t>
            </a:r>
            <a:r>
              <a:rPr kumimoji="0" lang="en-GB" sz="3500" b="0" i="0" u="none" strike="noStrike" kern="1200" cap="none" spc="0" normalizeH="0" baseline="0" noProof="0" dirty="0" err="1" smtClean="0">
                <a:ln>
                  <a:noFill/>
                </a:ln>
                <a:solidFill>
                  <a:schemeClr val="accent6">
                    <a:lumMod val="75000"/>
                  </a:schemeClr>
                </a:solidFill>
                <a:effectLst/>
                <a:uLnTx/>
                <a:uFillTx/>
                <a:latin typeface="+mn-lt"/>
                <a:ea typeface="+mn-ea"/>
                <a:cs typeface="+mn-cs"/>
              </a:rPr>
              <a:t>Synarthrosis</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lang="en-GB" sz="2000" dirty="0"/>
              <a:t>	</a:t>
            </a:r>
            <a:r>
              <a:rPr lang="en-GB" sz="2000" dirty="0" smtClean="0"/>
              <a:t>     </a:t>
            </a:r>
            <a:r>
              <a:rPr kumimoji="0" lang="en-GB" sz="3500" b="0" i="0" u="none" strike="noStrike" kern="1200" cap="none" spc="0" normalizeH="0" baseline="0" noProof="0" dirty="0" err="1" smtClean="0">
                <a:ln>
                  <a:noFill/>
                </a:ln>
                <a:solidFill>
                  <a:schemeClr val="accent6">
                    <a:lumMod val="75000"/>
                  </a:schemeClr>
                </a:solidFill>
                <a:effectLst/>
                <a:uLnTx/>
                <a:uFillTx/>
                <a:latin typeface="+mn-lt"/>
                <a:ea typeface="+mn-ea"/>
                <a:cs typeface="+mn-cs"/>
              </a:rPr>
              <a:t>Diarthrosis</a:t>
            </a:r>
            <a:endParaRPr kumimoji="0" lang="en-GB" sz="3500" b="0"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
            </a:r>
            <a:br>
              <a:rPr kumimoji="0" lang="en-GB" sz="2000" b="0" i="0" u="none" strike="noStrike" kern="1200" cap="none" spc="0" normalizeH="0" baseline="0" noProof="0" dirty="0" smtClean="0">
                <a:ln>
                  <a:noFill/>
                </a:ln>
                <a:solidFill>
                  <a:schemeClr val="tx1"/>
                </a:solidFill>
                <a:effectLst/>
                <a:uLnTx/>
                <a:uFillTx/>
                <a:latin typeface="+mn-lt"/>
                <a:ea typeface="+mn-ea"/>
                <a:cs typeface="+mn-cs"/>
              </a:rPr>
            </a:b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lang="en-GB" sz="2000" dirty="0"/>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3200" b="0" i="0" u="none" strike="noStrike" kern="1200" cap="none" spc="0" normalizeH="0" baseline="0" noProof="0" dirty="0" smtClean="0">
                <a:ln>
                  <a:noFill/>
                </a:ln>
                <a:solidFill>
                  <a:schemeClr val="accent6">
                    <a:lumMod val="75000"/>
                  </a:schemeClr>
                </a:solidFill>
                <a:effectLst/>
                <a:uLnTx/>
                <a:uFillTx/>
                <a:latin typeface="+mn-lt"/>
                <a:ea typeface="+mn-ea"/>
                <a:cs typeface="+mn-cs"/>
              </a:rPr>
              <a:t>Fibrous</a:t>
            </a:r>
            <a:r>
              <a:rPr kumimoji="0" lang="en-GB" sz="2000" b="0" i="0" u="none" strike="noStrike" kern="1200" cap="none" spc="0" normalizeH="0" baseline="0" noProof="0" dirty="0" smtClean="0">
                <a:ln>
                  <a:noFill/>
                </a:ln>
                <a:solidFill>
                  <a:schemeClr val="accent6">
                    <a:lumMod val="75000"/>
                  </a:schemeClr>
                </a:solidFill>
                <a:effectLst/>
                <a:uLnTx/>
                <a:uFillTx/>
                <a:latin typeface="+mn-lt"/>
                <a:ea typeface="+mn-ea"/>
                <a:cs typeface="+mn-cs"/>
              </a:rPr>
              <a:t> </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err="1" smtClean="0">
                <a:ln>
                  <a:noFill/>
                </a:ln>
                <a:solidFill>
                  <a:schemeClr val="accent6">
                    <a:lumMod val="75000"/>
                  </a:schemeClr>
                </a:solidFill>
                <a:effectLst/>
                <a:uLnTx/>
                <a:uFillTx/>
                <a:latin typeface="+mn-lt"/>
                <a:ea typeface="+mn-ea"/>
                <a:cs typeface="+mn-cs"/>
              </a:rPr>
              <a:t>Cartilagenous</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smtClean="0">
                <a:ln>
                  <a:noFill/>
                </a:ln>
                <a:solidFill>
                  <a:schemeClr val="accent6">
                    <a:lumMod val="75000"/>
                  </a:schemeClr>
                </a:solidFill>
                <a:effectLst/>
                <a:uLnTx/>
                <a:uFillTx/>
                <a:latin typeface="+mn-lt"/>
                <a:ea typeface="+mn-ea"/>
                <a:cs typeface="+mn-cs"/>
              </a:rPr>
              <a:t>Synovial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Left Brace 5"/>
          <p:cNvSpPr/>
          <p:nvPr/>
        </p:nvSpPr>
        <p:spPr>
          <a:xfrm rot="5400000">
            <a:off x="4000500" y="342900"/>
            <a:ext cx="1219200" cy="4648200"/>
          </a:xfrm>
          <a:prstGeom prst="leftBrace">
            <a:avLst>
              <a:gd name="adj1" fmla="val 34179"/>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rot="5400000">
            <a:off x="1714500" y="3009900"/>
            <a:ext cx="1219200" cy="3276600"/>
          </a:xfrm>
          <a:prstGeom prst="leftBrace">
            <a:avLst>
              <a:gd name="adj1" fmla="val 34179"/>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rot="5400000">
            <a:off x="6552405" y="4571206"/>
            <a:ext cx="137160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1143000"/>
          </a:xfrm>
        </p:spPr>
        <p:txBody>
          <a:bodyPr/>
          <a:lstStyle/>
          <a:p>
            <a:r>
              <a:rPr lang="en-US" altLang="zh-CN"/>
              <a:t>Adduction and Abduction</a:t>
            </a:r>
          </a:p>
        </p:txBody>
      </p:sp>
      <p:pic>
        <p:nvPicPr>
          <p:cNvPr id="50179" name="Picture 3" descr="170457"/>
          <p:cNvPicPr>
            <a:picLocks noChangeAspect="1" noChangeArrowheads="1"/>
          </p:cNvPicPr>
          <p:nvPr/>
        </p:nvPicPr>
        <p:blipFill>
          <a:blip r:embed="rId2"/>
          <a:srcRect l="5113" t="5809" r="6250" b="20122"/>
          <a:stretch>
            <a:fillRect/>
          </a:stretch>
        </p:blipFill>
        <p:spPr bwMode="auto">
          <a:xfrm>
            <a:off x="762000" y="4038600"/>
            <a:ext cx="2438400" cy="2390775"/>
          </a:xfrm>
          <a:prstGeom prst="rect">
            <a:avLst/>
          </a:prstGeom>
          <a:noFill/>
        </p:spPr>
      </p:pic>
      <p:pic>
        <p:nvPicPr>
          <p:cNvPr id="50180" name="Picture 4" descr="170460"/>
          <p:cNvPicPr>
            <a:picLocks noChangeAspect="1" noChangeArrowheads="1"/>
          </p:cNvPicPr>
          <p:nvPr/>
        </p:nvPicPr>
        <p:blipFill>
          <a:blip r:embed="rId3"/>
          <a:srcRect l="3796" t="4175" r="3822" b="20302"/>
          <a:stretch>
            <a:fillRect/>
          </a:stretch>
        </p:blipFill>
        <p:spPr bwMode="auto">
          <a:xfrm>
            <a:off x="3200400" y="1693863"/>
            <a:ext cx="2971800" cy="2116137"/>
          </a:xfrm>
          <a:prstGeom prst="rect">
            <a:avLst/>
          </a:prstGeom>
          <a:noFill/>
        </p:spPr>
      </p:pic>
      <p:pic>
        <p:nvPicPr>
          <p:cNvPr id="50181" name="Picture 5" descr="170458"/>
          <p:cNvPicPr>
            <a:picLocks noChangeAspect="1" noChangeArrowheads="1"/>
          </p:cNvPicPr>
          <p:nvPr/>
        </p:nvPicPr>
        <p:blipFill>
          <a:blip r:embed="rId4"/>
          <a:srcRect l="5769" t="5809" r="5769" b="18669"/>
          <a:stretch>
            <a:fillRect/>
          </a:stretch>
        </p:blipFill>
        <p:spPr bwMode="auto">
          <a:xfrm>
            <a:off x="696913" y="1066800"/>
            <a:ext cx="2427287" cy="2743200"/>
          </a:xfrm>
          <a:prstGeom prst="rect">
            <a:avLst/>
          </a:prstGeom>
          <a:noFill/>
        </p:spPr>
      </p:pic>
      <p:pic>
        <p:nvPicPr>
          <p:cNvPr id="50182" name="Picture 6" descr="170459"/>
          <p:cNvPicPr>
            <a:picLocks noChangeAspect="1" noChangeArrowheads="1"/>
          </p:cNvPicPr>
          <p:nvPr/>
        </p:nvPicPr>
        <p:blipFill>
          <a:blip r:embed="rId5"/>
          <a:srcRect l="5070" t="4356" r="5353" b="25084"/>
          <a:stretch>
            <a:fillRect/>
          </a:stretch>
        </p:blipFill>
        <p:spPr bwMode="auto">
          <a:xfrm>
            <a:off x="3429000" y="3962400"/>
            <a:ext cx="2590800" cy="2374900"/>
          </a:xfrm>
          <a:prstGeom prst="rect">
            <a:avLst/>
          </a:prstGeom>
          <a:noFill/>
        </p:spPr>
      </p:pic>
      <p:sp>
        <p:nvSpPr>
          <p:cNvPr id="50183" name="Text Box 7"/>
          <p:cNvSpPr txBox="1">
            <a:spLocks noChangeArrowheads="1"/>
          </p:cNvSpPr>
          <p:nvPr/>
        </p:nvSpPr>
        <p:spPr bwMode="auto">
          <a:xfrm>
            <a:off x="6400800" y="2209800"/>
            <a:ext cx="2743200" cy="457200"/>
          </a:xfrm>
          <a:prstGeom prst="rect">
            <a:avLst/>
          </a:prstGeom>
          <a:noFill/>
          <a:ln w="9525">
            <a:noFill/>
            <a:miter lim="800000"/>
            <a:headEnd/>
            <a:tailEnd/>
          </a:ln>
          <a:effectLst/>
        </p:spPr>
        <p:txBody>
          <a:bodyPr>
            <a:spAutoFit/>
          </a:bodyPr>
          <a:lstStyle/>
          <a:p>
            <a:pPr eaLnBrk="0" hangingPunct="0">
              <a:spcBef>
                <a:spcPct val="50000"/>
              </a:spcBef>
            </a:pPr>
            <a:r>
              <a:rPr lang="en-US" altLang="zh-CN" sz="2400">
                <a:latin typeface="Times New Roman" pitchFamily="18" charset="0"/>
              </a:rPr>
              <a:t>Condyloid joints</a:t>
            </a:r>
          </a:p>
        </p:txBody>
      </p:sp>
      <p:sp>
        <p:nvSpPr>
          <p:cNvPr id="50184" name="Text Box 8"/>
          <p:cNvSpPr txBox="1">
            <a:spLocks noChangeArrowheads="1"/>
          </p:cNvSpPr>
          <p:nvPr/>
        </p:nvSpPr>
        <p:spPr bwMode="auto">
          <a:xfrm>
            <a:off x="6324600" y="5029200"/>
            <a:ext cx="2819400" cy="822325"/>
          </a:xfrm>
          <a:prstGeom prst="rect">
            <a:avLst/>
          </a:prstGeom>
          <a:noFill/>
          <a:ln w="9525">
            <a:noFill/>
            <a:miter lim="800000"/>
            <a:headEnd/>
            <a:tailEnd/>
          </a:ln>
          <a:effectLst/>
        </p:spPr>
        <p:txBody>
          <a:bodyPr>
            <a:spAutoFit/>
          </a:bodyPr>
          <a:lstStyle/>
          <a:p>
            <a:pPr eaLnBrk="0" hangingPunct="0">
              <a:spcBef>
                <a:spcPct val="50000"/>
              </a:spcBef>
            </a:pPr>
            <a:r>
              <a:rPr lang="en-US" altLang="zh-CN" sz="2400">
                <a:latin typeface="Times New Roman" pitchFamily="18" charset="0"/>
              </a:rPr>
              <a:t>Ball and Socket joints</a:t>
            </a:r>
          </a:p>
        </p:txBody>
      </p:sp>
      <p:sp>
        <p:nvSpPr>
          <p:cNvPr id="50185" name="AutoShape 9">
            <a:hlinkClick r:id="rId6" action="ppaction://hlinksldjump" highlightClick="1"/>
          </p:cNvPr>
          <p:cNvSpPr>
            <a:spLocks noChangeArrowheads="1"/>
          </p:cNvSpPr>
          <p:nvPr/>
        </p:nvSpPr>
        <p:spPr bwMode="auto">
          <a:xfrm>
            <a:off x="7924800" y="3810000"/>
            <a:ext cx="609600" cy="304800"/>
          </a:xfrm>
          <a:prstGeom prst="actionButtonBackPrevious">
            <a:avLst/>
          </a:prstGeom>
          <a:solidFill>
            <a:srgbClr val="6699FF"/>
          </a:solidFill>
          <a:ln w="9525">
            <a:solidFill>
              <a:schemeClr val="tx1"/>
            </a:solidFill>
            <a:miter lim="800000"/>
            <a:headEnd/>
            <a:tailEnd/>
          </a:ln>
          <a:effectLst/>
        </p:spPr>
        <p:txBody>
          <a:bodyPr wrap="none" anchor="ctr"/>
          <a:lstStyle/>
          <a:p>
            <a:endParaRPr lang="en-US"/>
          </a:p>
        </p:txBody>
      </p:sp>
      <p:sp>
        <p:nvSpPr>
          <p:cNvPr id="50186" name="AutoShape 10">
            <a:hlinkClick r:id="rId7" action="ppaction://hlinksldjump" highlightClick="1"/>
          </p:cNvPr>
          <p:cNvSpPr>
            <a:spLocks noChangeArrowheads="1"/>
          </p:cNvSpPr>
          <p:nvPr/>
        </p:nvSpPr>
        <p:spPr bwMode="auto">
          <a:xfrm>
            <a:off x="6732588" y="3789363"/>
            <a:ext cx="533400" cy="304800"/>
          </a:xfrm>
          <a:prstGeom prst="actionButtonBackPrevious">
            <a:avLst/>
          </a:prstGeom>
          <a:solidFill>
            <a:srgbClr val="6699FF"/>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60350"/>
            <a:ext cx="7772400" cy="882650"/>
          </a:xfrm>
        </p:spPr>
        <p:txBody>
          <a:bodyPr/>
          <a:lstStyle/>
          <a:p>
            <a:r>
              <a:rPr lang="en-US" altLang="zh-CN" sz="4000" b="1">
                <a:solidFill>
                  <a:srgbClr val="FF3300"/>
                </a:solidFill>
              </a:rPr>
              <a:t>Biaxial joints </a:t>
            </a:r>
            <a:r>
              <a:rPr lang="en-US" altLang="zh-CN" sz="4000" b="1">
                <a:solidFill>
                  <a:srgbClr val="FF3300"/>
                </a:solidFill>
                <a:latin typeface="Times New Roman"/>
              </a:rPr>
              <a:t>–</a:t>
            </a:r>
            <a:r>
              <a:rPr lang="en-US" altLang="zh-CN" sz="4000" b="1">
                <a:solidFill>
                  <a:srgbClr val="FF3300"/>
                </a:solidFill>
              </a:rPr>
              <a:t> Saddle Joint</a:t>
            </a:r>
          </a:p>
        </p:txBody>
      </p:sp>
      <p:sp>
        <p:nvSpPr>
          <p:cNvPr id="51203" name="Rectangle 3"/>
          <p:cNvSpPr>
            <a:spLocks noGrp="1" noChangeArrowheads="1"/>
          </p:cNvSpPr>
          <p:nvPr>
            <p:ph type="body" sz="half" idx="2"/>
          </p:nvPr>
        </p:nvSpPr>
        <p:spPr>
          <a:xfrm>
            <a:off x="41275" y="3276600"/>
            <a:ext cx="9067800" cy="3321050"/>
          </a:xfrm>
        </p:spPr>
        <p:txBody>
          <a:bodyPr/>
          <a:lstStyle/>
          <a:p>
            <a:r>
              <a:rPr lang="en-US" altLang="zh-CN" sz="2800"/>
              <a:t>One bone saddled-shaped; other bone fits as a person would sitting in that saddle</a:t>
            </a:r>
          </a:p>
          <a:p>
            <a:r>
              <a:rPr lang="en-US" altLang="zh-CN" sz="2800"/>
              <a:t>Biaxial</a:t>
            </a:r>
          </a:p>
          <a:p>
            <a:pPr lvl="1"/>
            <a:r>
              <a:rPr lang="en-US" altLang="zh-CN" sz="2400"/>
              <a:t>Circumduction allows tip of thumb travel in circle</a:t>
            </a:r>
          </a:p>
          <a:p>
            <a:pPr lvl="1"/>
            <a:r>
              <a:rPr lang="en-US" altLang="zh-CN" sz="2400"/>
              <a:t>Opposition allows tip of thumb to touch tip of other fingers</a:t>
            </a:r>
          </a:p>
          <a:p>
            <a:r>
              <a:rPr lang="en-US" altLang="zh-CN" sz="2800"/>
              <a:t>Example </a:t>
            </a:r>
          </a:p>
          <a:p>
            <a:pPr lvl="1"/>
            <a:r>
              <a:rPr lang="en-US" altLang="zh-CN" sz="2400"/>
              <a:t>trapezium of carpus and metacarpal of the thumb</a:t>
            </a:r>
          </a:p>
        </p:txBody>
      </p:sp>
      <p:pic>
        <p:nvPicPr>
          <p:cNvPr id="51204" name="Picture 4" descr="170448"/>
          <p:cNvPicPr>
            <a:picLocks noChangeAspect="1" noChangeArrowheads="1"/>
          </p:cNvPicPr>
          <p:nvPr/>
        </p:nvPicPr>
        <p:blipFill>
          <a:blip r:embed="rId2"/>
          <a:srcRect t="10417" r="46573" b="22917"/>
          <a:stretch>
            <a:fillRect/>
          </a:stretch>
        </p:blipFill>
        <p:spPr bwMode="auto">
          <a:xfrm>
            <a:off x="4419600" y="1066800"/>
            <a:ext cx="4343400" cy="2286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400050"/>
            <a:ext cx="8229600" cy="1228725"/>
          </a:xfrm>
        </p:spPr>
        <p:txBody>
          <a:bodyPr>
            <a:normAutofit fontScale="90000"/>
          </a:bodyPr>
          <a:lstStyle/>
          <a:p>
            <a:r>
              <a:rPr lang="en-US" altLang="zh-CN" sz="4000" b="1">
                <a:solidFill>
                  <a:srgbClr val="FF3300"/>
                </a:solidFill>
              </a:rPr>
              <a:t>Multiaxial joints </a:t>
            </a:r>
            <a:r>
              <a:rPr lang="en-US" altLang="zh-CN" sz="4000" b="1">
                <a:solidFill>
                  <a:srgbClr val="FF3300"/>
                </a:solidFill>
                <a:latin typeface="Times New Roman"/>
              </a:rPr>
              <a:t>–</a:t>
            </a:r>
            <a:r>
              <a:rPr lang="en-US" altLang="zh-CN" sz="4000" b="1">
                <a:solidFill>
                  <a:srgbClr val="FF3300"/>
                </a:solidFill>
              </a:rPr>
              <a:t/>
            </a:r>
            <a:br>
              <a:rPr lang="en-US" altLang="zh-CN" sz="4000" b="1">
                <a:solidFill>
                  <a:srgbClr val="FF3300"/>
                </a:solidFill>
              </a:rPr>
            </a:br>
            <a:r>
              <a:rPr lang="en-US" altLang="zh-CN" sz="4000" b="1">
                <a:solidFill>
                  <a:srgbClr val="FF3300"/>
                </a:solidFill>
              </a:rPr>
              <a:t>Ball and Socket Joint</a:t>
            </a:r>
          </a:p>
        </p:txBody>
      </p:sp>
      <p:sp>
        <p:nvSpPr>
          <p:cNvPr id="52227" name="Rectangle 3"/>
          <p:cNvSpPr>
            <a:spLocks noGrp="1" noChangeArrowheads="1"/>
          </p:cNvSpPr>
          <p:nvPr>
            <p:ph type="body" sz="half" idx="2"/>
          </p:nvPr>
        </p:nvSpPr>
        <p:spPr>
          <a:xfrm>
            <a:off x="4114800" y="1773238"/>
            <a:ext cx="4724400" cy="4535487"/>
          </a:xfrm>
        </p:spPr>
        <p:txBody>
          <a:bodyPr>
            <a:normAutofit lnSpcReduction="10000"/>
          </a:bodyPr>
          <a:lstStyle/>
          <a:p>
            <a:r>
              <a:rPr lang="en-US" altLang="zh-CN" sz="2800"/>
              <a:t>Ball fitting into a cuplike depression</a:t>
            </a:r>
          </a:p>
          <a:p>
            <a:r>
              <a:rPr lang="en-US" altLang="zh-CN" sz="2800"/>
              <a:t>Multiaxial</a:t>
            </a:r>
          </a:p>
          <a:p>
            <a:pPr lvl="1"/>
            <a:r>
              <a:rPr lang="en-US" altLang="zh-CN" sz="2400"/>
              <a:t>flexion/extension</a:t>
            </a:r>
          </a:p>
          <a:p>
            <a:pPr lvl="1"/>
            <a:r>
              <a:rPr lang="en-US" altLang="zh-CN" sz="2400"/>
              <a:t>abduction/adduction</a:t>
            </a:r>
          </a:p>
          <a:p>
            <a:pPr lvl="1"/>
            <a:r>
              <a:rPr lang="en-US" altLang="zh-CN" sz="2400"/>
              <a:t>rotation</a:t>
            </a:r>
          </a:p>
          <a:p>
            <a:pPr lvl="1"/>
            <a:r>
              <a:rPr lang="en-US" altLang="zh-CN" sz="2400"/>
              <a:t>circumduction</a:t>
            </a:r>
          </a:p>
          <a:p>
            <a:r>
              <a:rPr lang="en-US" altLang="zh-CN" sz="2800"/>
              <a:t>Examples</a:t>
            </a:r>
          </a:p>
          <a:p>
            <a:pPr lvl="1"/>
            <a:r>
              <a:rPr lang="en-US" altLang="zh-CN" sz="2400"/>
              <a:t>shoulder joint</a:t>
            </a:r>
          </a:p>
          <a:p>
            <a:pPr lvl="1"/>
            <a:r>
              <a:rPr lang="en-US" altLang="zh-CN" sz="2400"/>
              <a:t>hip joint</a:t>
            </a:r>
          </a:p>
        </p:txBody>
      </p:sp>
      <p:pic>
        <p:nvPicPr>
          <p:cNvPr id="52228" name="Picture 4" descr="170448"/>
          <p:cNvPicPr>
            <a:picLocks noChangeAspect="1" noChangeArrowheads="1"/>
          </p:cNvPicPr>
          <p:nvPr/>
        </p:nvPicPr>
        <p:blipFill>
          <a:blip r:embed="rId2"/>
          <a:srcRect l="51552" b="22917"/>
          <a:stretch>
            <a:fillRect/>
          </a:stretch>
        </p:blipFill>
        <p:spPr bwMode="auto">
          <a:xfrm>
            <a:off x="228600" y="2362200"/>
            <a:ext cx="3938588" cy="2819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850900"/>
          </a:xfrm>
        </p:spPr>
        <p:txBody>
          <a:bodyPr/>
          <a:lstStyle/>
          <a:p>
            <a:r>
              <a:rPr lang="en-US" altLang="zh-CN" sz="4000" b="1">
                <a:solidFill>
                  <a:srgbClr val="FF3300"/>
                </a:solidFill>
              </a:rPr>
              <a:t>Multiaxial joints </a:t>
            </a:r>
            <a:r>
              <a:rPr lang="en-US" altLang="zh-CN" sz="4000" b="1">
                <a:solidFill>
                  <a:srgbClr val="FF3300"/>
                </a:solidFill>
                <a:latin typeface="Times New Roman"/>
              </a:rPr>
              <a:t>–</a:t>
            </a:r>
            <a:r>
              <a:rPr lang="en-US" altLang="zh-CN" sz="4000" b="1">
                <a:solidFill>
                  <a:srgbClr val="FF3300"/>
                </a:solidFill>
              </a:rPr>
              <a:t> Plane Joint</a:t>
            </a:r>
          </a:p>
        </p:txBody>
      </p:sp>
      <p:sp>
        <p:nvSpPr>
          <p:cNvPr id="55299" name="Rectangle 3"/>
          <p:cNvSpPr>
            <a:spLocks noGrp="1" noChangeArrowheads="1"/>
          </p:cNvSpPr>
          <p:nvPr>
            <p:ph type="body" sz="half" idx="1"/>
          </p:nvPr>
        </p:nvSpPr>
        <p:spPr>
          <a:xfrm>
            <a:off x="228600" y="1341438"/>
            <a:ext cx="4991100" cy="5040312"/>
          </a:xfrm>
        </p:spPr>
        <p:txBody>
          <a:bodyPr/>
          <a:lstStyle/>
          <a:p>
            <a:r>
              <a:rPr lang="en-US" altLang="zh-CN" sz="2800"/>
              <a:t>Bone surfaces are flat or slightly curved</a:t>
            </a:r>
          </a:p>
          <a:p>
            <a:r>
              <a:rPr lang="en-US" altLang="zh-CN" sz="2800"/>
              <a:t>Side to side movement only</a:t>
            </a:r>
          </a:p>
          <a:p>
            <a:r>
              <a:rPr lang="en-US" altLang="zh-CN" sz="2800"/>
              <a:t>Rotation prevented by ligaments</a:t>
            </a:r>
          </a:p>
          <a:p>
            <a:r>
              <a:rPr lang="en-US" altLang="zh-CN" sz="2800"/>
              <a:t>Examples</a:t>
            </a:r>
          </a:p>
          <a:p>
            <a:pPr lvl="1"/>
            <a:r>
              <a:rPr lang="en-US" altLang="zh-CN" sz="2400"/>
              <a:t>intercarpal or intertarsal joints</a:t>
            </a:r>
          </a:p>
          <a:p>
            <a:pPr lvl="1"/>
            <a:r>
              <a:rPr lang="en-US" altLang="zh-CN" sz="2400"/>
              <a:t>sternoclavicular joint</a:t>
            </a:r>
          </a:p>
          <a:p>
            <a:pPr lvl="1"/>
            <a:r>
              <a:rPr lang="en-US" altLang="zh-CN" sz="2400"/>
              <a:t>vertebrocostal joints</a:t>
            </a:r>
          </a:p>
        </p:txBody>
      </p:sp>
      <p:pic>
        <p:nvPicPr>
          <p:cNvPr id="55300" name="Picture 4" descr="170446"/>
          <p:cNvPicPr>
            <a:picLocks noChangeAspect="1" noChangeArrowheads="1"/>
          </p:cNvPicPr>
          <p:nvPr/>
        </p:nvPicPr>
        <p:blipFill>
          <a:blip r:embed="rId2"/>
          <a:srcRect l="1875" t="5751" r="51259" b="21405"/>
          <a:stretch>
            <a:fillRect/>
          </a:stretch>
        </p:blipFill>
        <p:spPr bwMode="auto">
          <a:xfrm>
            <a:off x="5148263" y="2276475"/>
            <a:ext cx="3686175" cy="280193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219200"/>
            <a:ext cx="7772400" cy="1143000"/>
          </a:xfrm>
        </p:spPr>
        <p:txBody>
          <a:bodyPr/>
          <a:lstStyle/>
          <a:p>
            <a:r>
              <a:rPr lang="en-US" altLang="zh-CN" sz="4000" b="1">
                <a:latin typeface="Times New Roman" pitchFamily="18" charset="0"/>
              </a:rPr>
              <a:t>The joints of the bones of trunk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out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8600" y="381000"/>
            <a:ext cx="5791200" cy="457200"/>
          </a:xfrm>
          <a:prstGeom prst="rect">
            <a:avLst/>
          </a:prstGeom>
          <a:noFill/>
          <a:ln w="9525">
            <a:noFill/>
            <a:miter lim="800000"/>
            <a:headEnd/>
            <a:tailEnd/>
          </a:ln>
          <a:effectLst/>
        </p:spPr>
        <p:txBody>
          <a:bodyPr>
            <a:spAutoFit/>
          </a:bodyPr>
          <a:lstStyle/>
          <a:p>
            <a:r>
              <a:rPr lang="en-US" altLang="zh-CN">
                <a:latin typeface="宋体" pitchFamily="2" charset="-122"/>
              </a:rPr>
              <a:t>Ⅰ</a:t>
            </a:r>
            <a:r>
              <a:rPr lang="en-US" altLang="zh-CN" b="1">
                <a:latin typeface="宋体" pitchFamily="2" charset="-122"/>
              </a:rPr>
              <a:t> </a:t>
            </a:r>
            <a:r>
              <a:rPr lang="en-US" altLang="zh-CN" b="1"/>
              <a:t>The vertebral column </a:t>
            </a:r>
          </a:p>
        </p:txBody>
      </p:sp>
      <p:sp>
        <p:nvSpPr>
          <p:cNvPr id="3075" name="Rectangle 3"/>
          <p:cNvSpPr>
            <a:spLocks noChangeArrowheads="1"/>
          </p:cNvSpPr>
          <p:nvPr/>
        </p:nvSpPr>
        <p:spPr bwMode="auto">
          <a:xfrm>
            <a:off x="457200" y="914400"/>
            <a:ext cx="3505200" cy="457200"/>
          </a:xfrm>
          <a:prstGeom prst="rect">
            <a:avLst/>
          </a:prstGeom>
          <a:noFill/>
          <a:ln w="9525">
            <a:noFill/>
            <a:miter lim="800000"/>
            <a:headEnd/>
            <a:tailEnd/>
          </a:ln>
          <a:effectLst/>
        </p:spPr>
        <p:txBody>
          <a:bodyPr>
            <a:spAutoFit/>
          </a:bodyPr>
          <a:lstStyle/>
          <a:p>
            <a:r>
              <a:rPr lang="en-US" altLang="zh-CN" b="1"/>
              <a:t>1   The vertebral joints </a:t>
            </a:r>
          </a:p>
        </p:txBody>
      </p:sp>
      <p:sp>
        <p:nvSpPr>
          <p:cNvPr id="3076" name="Rectangle 4"/>
          <p:cNvSpPr>
            <a:spLocks noChangeArrowheads="1"/>
          </p:cNvSpPr>
          <p:nvPr/>
        </p:nvSpPr>
        <p:spPr bwMode="auto">
          <a:xfrm>
            <a:off x="838200" y="2286000"/>
            <a:ext cx="2590800" cy="822325"/>
          </a:xfrm>
          <a:prstGeom prst="rect">
            <a:avLst/>
          </a:prstGeom>
          <a:noFill/>
          <a:ln w="9525">
            <a:noFill/>
            <a:miter lim="800000"/>
            <a:headEnd/>
            <a:tailEnd/>
          </a:ln>
          <a:effectLst/>
        </p:spPr>
        <p:txBody>
          <a:bodyPr>
            <a:spAutoFit/>
          </a:bodyPr>
          <a:lstStyle/>
          <a:p>
            <a:r>
              <a:rPr lang="en-US" altLang="zh-CN"/>
              <a:t>The joints of the  </a:t>
            </a:r>
          </a:p>
          <a:p>
            <a:r>
              <a:rPr lang="en-US" altLang="zh-CN"/>
              <a:t>vertebral bodies </a:t>
            </a:r>
          </a:p>
        </p:txBody>
      </p:sp>
      <p:sp>
        <p:nvSpPr>
          <p:cNvPr id="3077" name="Rectangle 5"/>
          <p:cNvSpPr>
            <a:spLocks noChangeArrowheads="1"/>
          </p:cNvSpPr>
          <p:nvPr/>
        </p:nvSpPr>
        <p:spPr bwMode="auto">
          <a:xfrm>
            <a:off x="914400" y="4435475"/>
            <a:ext cx="2514600" cy="822325"/>
          </a:xfrm>
          <a:prstGeom prst="rect">
            <a:avLst/>
          </a:prstGeom>
          <a:noFill/>
          <a:ln w="9525">
            <a:noFill/>
            <a:miter lim="800000"/>
            <a:headEnd/>
            <a:tailEnd/>
          </a:ln>
          <a:effectLst/>
        </p:spPr>
        <p:txBody>
          <a:bodyPr>
            <a:spAutoFit/>
          </a:bodyPr>
          <a:lstStyle/>
          <a:p>
            <a:r>
              <a:rPr lang="en-US" altLang="zh-CN"/>
              <a:t>The joints of the </a:t>
            </a:r>
          </a:p>
          <a:p>
            <a:r>
              <a:rPr lang="en-US" altLang="zh-CN"/>
              <a:t>vertebral arches </a:t>
            </a:r>
          </a:p>
        </p:txBody>
      </p:sp>
      <p:sp>
        <p:nvSpPr>
          <p:cNvPr id="3078" name="Rectangle 6"/>
          <p:cNvSpPr>
            <a:spLocks noChangeArrowheads="1"/>
          </p:cNvSpPr>
          <p:nvPr/>
        </p:nvSpPr>
        <p:spPr bwMode="auto">
          <a:xfrm>
            <a:off x="3429000" y="1752600"/>
            <a:ext cx="4648200" cy="2282825"/>
          </a:xfrm>
          <a:prstGeom prst="rect">
            <a:avLst/>
          </a:prstGeom>
          <a:noFill/>
          <a:ln w="9525">
            <a:noFill/>
            <a:miter lim="800000"/>
            <a:headEnd/>
            <a:tailEnd/>
          </a:ln>
          <a:effectLst/>
        </p:spPr>
        <p:txBody>
          <a:bodyPr>
            <a:spAutoFit/>
          </a:bodyPr>
          <a:lstStyle/>
          <a:p>
            <a:pPr>
              <a:lnSpc>
                <a:spcPct val="120000"/>
              </a:lnSpc>
            </a:pPr>
            <a:r>
              <a:rPr lang="en-US" altLang="zh-CN"/>
              <a:t>The intervertebral disc </a:t>
            </a:r>
          </a:p>
          <a:p>
            <a:pPr>
              <a:lnSpc>
                <a:spcPct val="120000"/>
              </a:lnSpc>
            </a:pPr>
            <a:endParaRPr lang="en-US" altLang="zh-CN"/>
          </a:p>
          <a:p>
            <a:pPr algn="just">
              <a:lnSpc>
                <a:spcPct val="120000"/>
              </a:lnSpc>
            </a:pPr>
            <a:r>
              <a:rPr lang="en-US" altLang="zh-CN"/>
              <a:t>The anterior longitudinal ligament </a:t>
            </a:r>
          </a:p>
          <a:p>
            <a:pPr algn="just">
              <a:lnSpc>
                <a:spcPct val="120000"/>
              </a:lnSpc>
            </a:pPr>
            <a:r>
              <a:rPr lang="en-US" altLang="zh-CN"/>
              <a:t>The posterior longitudinal ligament </a:t>
            </a:r>
          </a:p>
          <a:p>
            <a:pPr>
              <a:lnSpc>
                <a:spcPct val="120000"/>
              </a:lnSpc>
            </a:pPr>
            <a:endParaRPr lang="en-US" altLang="zh-CN"/>
          </a:p>
        </p:txBody>
      </p:sp>
      <p:sp>
        <p:nvSpPr>
          <p:cNvPr id="3079" name="Rectangle 7"/>
          <p:cNvSpPr>
            <a:spLocks noChangeArrowheads="1"/>
          </p:cNvSpPr>
          <p:nvPr/>
        </p:nvSpPr>
        <p:spPr bwMode="auto">
          <a:xfrm>
            <a:off x="6477000" y="1066800"/>
            <a:ext cx="2438400" cy="1698625"/>
          </a:xfrm>
          <a:prstGeom prst="rect">
            <a:avLst/>
          </a:prstGeom>
          <a:noFill/>
          <a:ln w="9525">
            <a:noFill/>
            <a:miter lim="800000"/>
            <a:headEnd/>
            <a:tailEnd/>
          </a:ln>
          <a:effectLst/>
        </p:spPr>
        <p:txBody>
          <a:bodyPr>
            <a:spAutoFit/>
          </a:bodyPr>
          <a:lstStyle/>
          <a:p>
            <a:pPr>
              <a:lnSpc>
                <a:spcPct val="220000"/>
              </a:lnSpc>
            </a:pPr>
            <a:r>
              <a:rPr lang="en-US" altLang="zh-CN"/>
              <a:t> nucleus pulposus annulus fibrosus </a:t>
            </a:r>
          </a:p>
        </p:txBody>
      </p:sp>
      <p:sp>
        <p:nvSpPr>
          <p:cNvPr id="3080" name="Rectangle 8"/>
          <p:cNvSpPr>
            <a:spLocks noChangeArrowheads="1"/>
          </p:cNvSpPr>
          <p:nvPr/>
        </p:nvSpPr>
        <p:spPr bwMode="auto">
          <a:xfrm>
            <a:off x="3505200" y="3962400"/>
            <a:ext cx="4572000" cy="1844675"/>
          </a:xfrm>
          <a:prstGeom prst="rect">
            <a:avLst/>
          </a:prstGeom>
          <a:noFill/>
          <a:ln w="9525">
            <a:noFill/>
            <a:miter lim="800000"/>
            <a:headEnd/>
            <a:tailEnd/>
          </a:ln>
          <a:effectLst/>
        </p:spPr>
        <p:txBody>
          <a:bodyPr>
            <a:spAutoFit/>
          </a:bodyPr>
          <a:lstStyle/>
          <a:p>
            <a:pPr algn="just">
              <a:lnSpc>
                <a:spcPct val="120000"/>
              </a:lnSpc>
            </a:pPr>
            <a:r>
              <a:rPr lang="en-US" altLang="zh-CN"/>
              <a:t>Interspinal ligament </a:t>
            </a:r>
          </a:p>
          <a:p>
            <a:pPr eaLnBrk="0" hangingPunct="0">
              <a:lnSpc>
                <a:spcPct val="120000"/>
              </a:lnSpc>
            </a:pPr>
            <a:r>
              <a:rPr lang="en-US" altLang="zh-CN"/>
              <a:t>Supraspinal ligament </a:t>
            </a:r>
          </a:p>
          <a:p>
            <a:pPr eaLnBrk="0" hangingPunct="0">
              <a:lnSpc>
                <a:spcPct val="120000"/>
              </a:lnSpc>
            </a:pPr>
            <a:r>
              <a:rPr lang="en-US" altLang="zh-CN"/>
              <a:t>Intertransverse ligament</a:t>
            </a:r>
          </a:p>
          <a:p>
            <a:pPr eaLnBrk="0" hangingPunct="0">
              <a:lnSpc>
                <a:spcPct val="120000"/>
              </a:lnSpc>
            </a:pPr>
            <a:r>
              <a:rPr lang="en-US" altLang="zh-CN"/>
              <a:t>The joint of articular process </a:t>
            </a:r>
          </a:p>
        </p:txBody>
      </p:sp>
      <p:sp>
        <p:nvSpPr>
          <p:cNvPr id="3082" name="AutoShape 10"/>
          <p:cNvSpPr>
            <a:spLocks/>
          </p:cNvSpPr>
          <p:nvPr/>
        </p:nvSpPr>
        <p:spPr bwMode="auto">
          <a:xfrm>
            <a:off x="2667000" y="1905000"/>
            <a:ext cx="685800" cy="1219200"/>
          </a:xfrm>
          <a:prstGeom prst="leftBrace">
            <a:avLst>
              <a:gd name="adj1" fmla="val 44444"/>
              <a:gd name="adj2" fmla="val 50000"/>
            </a:avLst>
          </a:prstGeom>
          <a:noFill/>
          <a:ln w="25400">
            <a:solidFill>
              <a:schemeClr val="tx1"/>
            </a:solidFill>
            <a:round/>
            <a:headEnd/>
            <a:tailEnd/>
          </a:ln>
          <a:effectLst/>
        </p:spPr>
        <p:txBody>
          <a:bodyPr wrap="none" anchor="ctr"/>
          <a:lstStyle/>
          <a:p>
            <a:endParaRPr lang="en-US"/>
          </a:p>
        </p:txBody>
      </p:sp>
      <p:sp>
        <p:nvSpPr>
          <p:cNvPr id="3083" name="AutoShape 11"/>
          <p:cNvSpPr>
            <a:spLocks/>
          </p:cNvSpPr>
          <p:nvPr/>
        </p:nvSpPr>
        <p:spPr bwMode="auto">
          <a:xfrm>
            <a:off x="5943600" y="1447800"/>
            <a:ext cx="533400" cy="685800"/>
          </a:xfrm>
          <a:prstGeom prst="leftBrace">
            <a:avLst>
              <a:gd name="adj1" fmla="val 32143"/>
              <a:gd name="adj2" fmla="val 68462"/>
            </a:avLst>
          </a:prstGeom>
          <a:noFill/>
          <a:ln w="25400">
            <a:solidFill>
              <a:schemeClr val="tx1"/>
            </a:solidFill>
            <a:round/>
            <a:headEnd/>
            <a:tailEnd/>
          </a:ln>
          <a:effectLst/>
        </p:spPr>
        <p:txBody>
          <a:bodyPr wrap="none" anchor="ctr"/>
          <a:lstStyle/>
          <a:p>
            <a:endParaRPr lang="en-US"/>
          </a:p>
        </p:txBody>
      </p:sp>
      <p:sp>
        <p:nvSpPr>
          <p:cNvPr id="3084" name="AutoShape 12"/>
          <p:cNvSpPr>
            <a:spLocks/>
          </p:cNvSpPr>
          <p:nvPr/>
        </p:nvSpPr>
        <p:spPr bwMode="auto">
          <a:xfrm>
            <a:off x="2667000" y="4038600"/>
            <a:ext cx="685800" cy="1371600"/>
          </a:xfrm>
          <a:prstGeom prst="leftBrace">
            <a:avLst>
              <a:gd name="adj1" fmla="val 50000"/>
              <a:gd name="adj2" fmla="val 50000"/>
            </a:avLst>
          </a:prstGeom>
          <a:noFill/>
          <a:ln w="25400">
            <a:solidFill>
              <a:schemeClr val="tx1"/>
            </a:solidFill>
            <a:round/>
            <a:headEnd/>
            <a:tailEnd/>
          </a:ln>
          <a:effectLst/>
        </p:spPr>
        <p:txBody>
          <a:bodyPr wrap="none" anchor="ctr"/>
          <a:lstStyle/>
          <a:p>
            <a:endParaRPr lang="en-US"/>
          </a:p>
        </p:txBody>
      </p:sp>
      <p:sp>
        <p:nvSpPr>
          <p:cNvPr id="3085" name="AutoShape 13"/>
          <p:cNvSpPr>
            <a:spLocks/>
          </p:cNvSpPr>
          <p:nvPr/>
        </p:nvSpPr>
        <p:spPr bwMode="auto">
          <a:xfrm>
            <a:off x="457200" y="2514600"/>
            <a:ext cx="381000" cy="2590800"/>
          </a:xfrm>
          <a:prstGeom prst="leftBrace">
            <a:avLst>
              <a:gd name="adj1" fmla="val 56667"/>
              <a:gd name="adj2" fmla="val 50000"/>
            </a:avLst>
          </a:prstGeom>
          <a:noFill/>
          <a:ln w="25400">
            <a:solidFill>
              <a:schemeClr val="tx1"/>
            </a:solidFill>
            <a:round/>
            <a:headEnd/>
            <a:tailEnd/>
          </a:ln>
          <a:effectLst/>
        </p:spPr>
        <p:txBody>
          <a:bodyPr wrap="none" anchor="ctr"/>
          <a:lstStyle/>
          <a:p>
            <a:endParaRPr lang="en-US"/>
          </a:p>
        </p:txBody>
      </p:sp>
    </p:spTree>
  </p:cSld>
  <p:clrMapOvr>
    <a:masterClrMapping/>
  </p:clrMapOvr>
  <p:transition>
    <p:strips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04800" y="381000"/>
            <a:ext cx="8686800" cy="457200"/>
          </a:xfrm>
          <a:prstGeom prst="rect">
            <a:avLst/>
          </a:prstGeom>
          <a:noFill/>
          <a:ln w="9525">
            <a:noFill/>
            <a:miter lim="800000"/>
            <a:headEnd/>
            <a:tailEnd/>
          </a:ln>
          <a:effectLst/>
        </p:spPr>
        <p:txBody>
          <a:bodyPr>
            <a:spAutoFit/>
          </a:bodyPr>
          <a:lstStyle/>
          <a:p>
            <a:r>
              <a:rPr lang="en-US" altLang="zh-CN" b="1"/>
              <a:t>2  The vertebral column as a whole and its movements </a:t>
            </a:r>
          </a:p>
        </p:txBody>
      </p:sp>
      <p:sp>
        <p:nvSpPr>
          <p:cNvPr id="1027" name="Rectangle 3"/>
          <p:cNvSpPr>
            <a:spLocks noChangeArrowheads="1"/>
          </p:cNvSpPr>
          <p:nvPr/>
        </p:nvSpPr>
        <p:spPr bwMode="auto">
          <a:xfrm>
            <a:off x="609600" y="2133600"/>
            <a:ext cx="4648200" cy="457200"/>
          </a:xfrm>
          <a:prstGeom prst="rect">
            <a:avLst/>
          </a:prstGeom>
          <a:noFill/>
          <a:ln w="9525">
            <a:noFill/>
            <a:miter lim="800000"/>
            <a:headEnd/>
            <a:tailEnd/>
          </a:ln>
          <a:effectLst/>
        </p:spPr>
        <p:txBody>
          <a:bodyPr>
            <a:spAutoFit/>
          </a:bodyPr>
          <a:lstStyle/>
          <a:p>
            <a:r>
              <a:rPr lang="en-US" altLang="zh-CN"/>
              <a:t>The vertebral column as a whole </a:t>
            </a:r>
          </a:p>
        </p:txBody>
      </p:sp>
      <p:sp>
        <p:nvSpPr>
          <p:cNvPr id="1028" name="Rectangle 4"/>
          <p:cNvSpPr>
            <a:spLocks noChangeArrowheads="1"/>
          </p:cNvSpPr>
          <p:nvPr/>
        </p:nvSpPr>
        <p:spPr bwMode="auto">
          <a:xfrm>
            <a:off x="609600" y="4495800"/>
            <a:ext cx="6096000" cy="457200"/>
          </a:xfrm>
          <a:prstGeom prst="rect">
            <a:avLst/>
          </a:prstGeom>
          <a:noFill/>
          <a:ln w="9525">
            <a:noFill/>
            <a:miter lim="800000"/>
            <a:headEnd/>
            <a:tailEnd/>
          </a:ln>
          <a:effectLst/>
        </p:spPr>
        <p:txBody>
          <a:bodyPr>
            <a:spAutoFit/>
          </a:bodyPr>
          <a:lstStyle/>
          <a:p>
            <a:r>
              <a:rPr lang="en-US" altLang="zh-CN"/>
              <a:t>The movement of the vertebral column </a:t>
            </a:r>
          </a:p>
        </p:txBody>
      </p:sp>
      <p:sp>
        <p:nvSpPr>
          <p:cNvPr id="1029" name="Rectangle 5"/>
          <p:cNvSpPr>
            <a:spLocks noChangeArrowheads="1"/>
          </p:cNvSpPr>
          <p:nvPr/>
        </p:nvSpPr>
        <p:spPr bwMode="auto">
          <a:xfrm>
            <a:off x="4953000" y="1371600"/>
            <a:ext cx="3581400" cy="1954213"/>
          </a:xfrm>
          <a:prstGeom prst="rect">
            <a:avLst/>
          </a:prstGeom>
          <a:noFill/>
          <a:ln w="9525">
            <a:noFill/>
            <a:miter lim="800000"/>
            <a:headEnd/>
            <a:tailEnd/>
          </a:ln>
          <a:effectLst/>
        </p:spPr>
        <p:txBody>
          <a:bodyPr>
            <a:spAutoFit/>
          </a:bodyPr>
          <a:lstStyle/>
          <a:p>
            <a:pPr algn="just">
              <a:lnSpc>
                <a:spcPct val="170000"/>
              </a:lnSpc>
            </a:pPr>
            <a:r>
              <a:rPr lang="en-US" altLang="zh-CN"/>
              <a:t>Anterior aspect </a:t>
            </a:r>
          </a:p>
          <a:p>
            <a:pPr algn="just" eaLnBrk="0" hangingPunct="0">
              <a:lnSpc>
                <a:spcPct val="170000"/>
              </a:lnSpc>
            </a:pPr>
            <a:r>
              <a:rPr lang="en-US" altLang="zh-CN"/>
              <a:t>Dorsal aspect </a:t>
            </a:r>
          </a:p>
          <a:p>
            <a:pPr algn="just" eaLnBrk="0" hangingPunct="0">
              <a:lnSpc>
                <a:spcPct val="170000"/>
              </a:lnSpc>
            </a:pPr>
            <a:r>
              <a:rPr lang="en-US" altLang="zh-CN"/>
              <a:t>Lateral aspect (4 curves)</a:t>
            </a:r>
          </a:p>
        </p:txBody>
      </p:sp>
      <p:sp>
        <p:nvSpPr>
          <p:cNvPr id="1030" name="Rectangle 6"/>
          <p:cNvSpPr>
            <a:spLocks noChangeArrowheads="1"/>
          </p:cNvSpPr>
          <p:nvPr/>
        </p:nvSpPr>
        <p:spPr bwMode="auto">
          <a:xfrm>
            <a:off x="5715000" y="3810000"/>
            <a:ext cx="2819400" cy="1625600"/>
          </a:xfrm>
          <a:prstGeom prst="rect">
            <a:avLst/>
          </a:prstGeom>
          <a:noFill/>
          <a:ln w="9525">
            <a:noFill/>
            <a:miter lim="800000"/>
            <a:headEnd/>
            <a:tailEnd/>
          </a:ln>
          <a:effectLst/>
        </p:spPr>
        <p:txBody>
          <a:bodyPr>
            <a:spAutoFit/>
          </a:bodyPr>
          <a:lstStyle/>
          <a:p>
            <a:pPr>
              <a:lnSpc>
                <a:spcPct val="140000"/>
              </a:lnSpc>
            </a:pPr>
            <a:r>
              <a:rPr lang="en-US" altLang="zh-CN"/>
              <a:t>flexion and extension     </a:t>
            </a:r>
          </a:p>
          <a:p>
            <a:pPr>
              <a:lnSpc>
                <a:spcPct val="140000"/>
              </a:lnSpc>
            </a:pPr>
            <a:r>
              <a:rPr lang="en-US" altLang="zh-CN"/>
              <a:t>rotation</a:t>
            </a:r>
          </a:p>
          <a:p>
            <a:pPr>
              <a:lnSpc>
                <a:spcPct val="140000"/>
              </a:lnSpc>
            </a:pPr>
            <a:r>
              <a:rPr lang="en-US" altLang="zh-CN"/>
              <a:t>circumduction </a:t>
            </a:r>
          </a:p>
        </p:txBody>
      </p:sp>
      <p:sp>
        <p:nvSpPr>
          <p:cNvPr id="1033" name="AutoShape 9"/>
          <p:cNvSpPr>
            <a:spLocks/>
          </p:cNvSpPr>
          <p:nvPr/>
        </p:nvSpPr>
        <p:spPr bwMode="auto">
          <a:xfrm>
            <a:off x="4191000" y="1600200"/>
            <a:ext cx="609600" cy="1066800"/>
          </a:xfrm>
          <a:prstGeom prst="leftBrace">
            <a:avLst>
              <a:gd name="adj1" fmla="val 44444"/>
              <a:gd name="adj2" fmla="val 67143"/>
            </a:avLst>
          </a:prstGeom>
          <a:noFill/>
          <a:ln w="38100">
            <a:solidFill>
              <a:srgbClr val="CC3300"/>
            </a:solidFill>
            <a:round/>
            <a:headEnd/>
            <a:tailEnd/>
          </a:ln>
          <a:effectLst/>
        </p:spPr>
        <p:txBody>
          <a:bodyPr wrap="none" anchor="ctr"/>
          <a:lstStyle/>
          <a:p>
            <a:endParaRPr lang="en-US"/>
          </a:p>
        </p:txBody>
      </p:sp>
      <p:sp>
        <p:nvSpPr>
          <p:cNvPr id="1034" name="AutoShape 10"/>
          <p:cNvSpPr>
            <a:spLocks/>
          </p:cNvSpPr>
          <p:nvPr/>
        </p:nvSpPr>
        <p:spPr bwMode="auto">
          <a:xfrm>
            <a:off x="4953000" y="4038600"/>
            <a:ext cx="685800" cy="914400"/>
          </a:xfrm>
          <a:prstGeom prst="leftBrace">
            <a:avLst>
              <a:gd name="adj1" fmla="val 44444"/>
              <a:gd name="adj2" fmla="val 73077"/>
            </a:avLst>
          </a:prstGeom>
          <a:noFill/>
          <a:ln w="38100">
            <a:solidFill>
              <a:srgbClr val="CC3300"/>
            </a:solidFill>
            <a:round/>
            <a:headEnd/>
            <a:tailEnd/>
          </a:ln>
          <a:effectLst/>
        </p:spPr>
        <p:txBody>
          <a:bodyPr wrap="none" anchor="ctr"/>
          <a:lstStyle/>
          <a:p>
            <a:endParaRPr lang="en-US"/>
          </a:p>
        </p:txBody>
      </p:sp>
      <p:sp>
        <p:nvSpPr>
          <p:cNvPr id="1035" name="AutoShape 11"/>
          <p:cNvSpPr>
            <a:spLocks/>
          </p:cNvSpPr>
          <p:nvPr/>
        </p:nvSpPr>
        <p:spPr bwMode="auto">
          <a:xfrm>
            <a:off x="228600" y="2286000"/>
            <a:ext cx="381000" cy="2514600"/>
          </a:xfrm>
          <a:prstGeom prst="leftBrace">
            <a:avLst>
              <a:gd name="adj1" fmla="val 55000"/>
              <a:gd name="adj2" fmla="val 50000"/>
            </a:avLst>
          </a:prstGeom>
          <a:noFill/>
          <a:ln w="38100">
            <a:solidFill>
              <a:srgbClr val="CC3300"/>
            </a:solidFill>
            <a:round/>
            <a:headEnd/>
            <a:tailEnd/>
          </a:ln>
          <a:effectLst/>
        </p:spPr>
        <p:txBody>
          <a:bodyPr wrap="none" anchor="ctr"/>
          <a:lstStyle/>
          <a:p>
            <a:endParaRPr lang="en-US"/>
          </a:p>
        </p:txBody>
      </p:sp>
    </p:spTree>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4800" y="381000"/>
            <a:ext cx="3505200" cy="457200"/>
          </a:xfrm>
          <a:prstGeom prst="rect">
            <a:avLst/>
          </a:prstGeom>
          <a:noFill/>
          <a:ln w="9525">
            <a:noFill/>
            <a:miter lim="800000"/>
            <a:headEnd/>
            <a:tailEnd/>
          </a:ln>
          <a:effectLst/>
        </p:spPr>
        <p:txBody>
          <a:bodyPr>
            <a:spAutoFit/>
          </a:bodyPr>
          <a:lstStyle/>
          <a:p>
            <a:r>
              <a:rPr lang="en-US" altLang="zh-CN">
                <a:latin typeface="宋体" pitchFamily="2" charset="-122"/>
              </a:rPr>
              <a:t>Ⅱ</a:t>
            </a:r>
            <a:r>
              <a:rPr lang="en-US" altLang="zh-CN" b="1">
                <a:latin typeface="宋体" pitchFamily="2" charset="-122"/>
              </a:rPr>
              <a:t> </a:t>
            </a:r>
            <a:r>
              <a:rPr lang="en-US" altLang="zh-CN" b="1"/>
              <a:t>The Thorax </a:t>
            </a:r>
          </a:p>
        </p:txBody>
      </p:sp>
      <p:sp>
        <p:nvSpPr>
          <p:cNvPr id="6147" name="Rectangle 3"/>
          <p:cNvSpPr>
            <a:spLocks noChangeArrowheads="1"/>
          </p:cNvSpPr>
          <p:nvPr/>
        </p:nvSpPr>
        <p:spPr bwMode="auto">
          <a:xfrm>
            <a:off x="381000" y="1371600"/>
            <a:ext cx="3352800" cy="457200"/>
          </a:xfrm>
          <a:prstGeom prst="rect">
            <a:avLst/>
          </a:prstGeom>
          <a:noFill/>
          <a:ln w="9525">
            <a:noFill/>
            <a:miter lim="800000"/>
            <a:headEnd/>
            <a:tailEnd/>
          </a:ln>
          <a:effectLst/>
        </p:spPr>
        <p:txBody>
          <a:bodyPr>
            <a:spAutoFit/>
          </a:bodyPr>
          <a:lstStyle/>
          <a:p>
            <a:r>
              <a:rPr lang="en-US" altLang="zh-CN"/>
              <a:t>1 Costovertebral joint </a:t>
            </a:r>
          </a:p>
        </p:txBody>
      </p:sp>
      <p:sp>
        <p:nvSpPr>
          <p:cNvPr id="6148" name="Rectangle 4"/>
          <p:cNvSpPr>
            <a:spLocks noChangeArrowheads="1"/>
          </p:cNvSpPr>
          <p:nvPr/>
        </p:nvSpPr>
        <p:spPr bwMode="auto">
          <a:xfrm>
            <a:off x="3352800" y="711200"/>
            <a:ext cx="5105400" cy="1625600"/>
          </a:xfrm>
          <a:prstGeom prst="rect">
            <a:avLst/>
          </a:prstGeom>
          <a:noFill/>
          <a:ln w="9525">
            <a:noFill/>
            <a:miter lim="800000"/>
            <a:headEnd/>
            <a:tailEnd/>
          </a:ln>
          <a:effectLst/>
        </p:spPr>
        <p:txBody>
          <a:bodyPr>
            <a:spAutoFit/>
          </a:bodyPr>
          <a:lstStyle/>
          <a:p>
            <a:pPr indent="133350" algn="just">
              <a:lnSpc>
                <a:spcPct val="210000"/>
              </a:lnSpc>
            </a:pPr>
            <a:r>
              <a:rPr lang="en-US" altLang="zh-CN"/>
              <a:t>The costovertebral joints </a:t>
            </a:r>
          </a:p>
          <a:p>
            <a:pPr indent="133350" algn="just" eaLnBrk="0" hangingPunct="0">
              <a:lnSpc>
                <a:spcPct val="210000"/>
              </a:lnSpc>
            </a:pPr>
            <a:r>
              <a:rPr lang="en-US" altLang="zh-CN"/>
              <a:t>The costotransverse joints </a:t>
            </a:r>
          </a:p>
        </p:txBody>
      </p:sp>
      <p:sp>
        <p:nvSpPr>
          <p:cNvPr id="6149" name="Rectangle 5"/>
          <p:cNvSpPr>
            <a:spLocks noChangeArrowheads="1"/>
          </p:cNvSpPr>
          <p:nvPr/>
        </p:nvSpPr>
        <p:spPr bwMode="auto">
          <a:xfrm>
            <a:off x="457200" y="3429000"/>
            <a:ext cx="7010400" cy="457200"/>
          </a:xfrm>
          <a:prstGeom prst="rect">
            <a:avLst/>
          </a:prstGeom>
          <a:noFill/>
          <a:ln w="9525">
            <a:noFill/>
            <a:miter lim="800000"/>
            <a:headEnd/>
            <a:tailEnd/>
          </a:ln>
          <a:effectLst/>
        </p:spPr>
        <p:txBody>
          <a:bodyPr>
            <a:spAutoFit/>
          </a:bodyPr>
          <a:lstStyle/>
          <a:p>
            <a:r>
              <a:rPr lang="en-US" altLang="zh-CN"/>
              <a:t>2 Sternocostal joints : true, false and floating rib</a:t>
            </a:r>
          </a:p>
        </p:txBody>
      </p:sp>
      <p:sp>
        <p:nvSpPr>
          <p:cNvPr id="6150" name="Rectangle 6"/>
          <p:cNvSpPr>
            <a:spLocks noChangeArrowheads="1"/>
          </p:cNvSpPr>
          <p:nvPr/>
        </p:nvSpPr>
        <p:spPr bwMode="auto">
          <a:xfrm>
            <a:off x="457200" y="5181600"/>
            <a:ext cx="5181600" cy="457200"/>
          </a:xfrm>
          <a:prstGeom prst="rect">
            <a:avLst/>
          </a:prstGeom>
          <a:noFill/>
          <a:ln w="9525">
            <a:noFill/>
            <a:miter lim="800000"/>
            <a:headEnd/>
            <a:tailEnd/>
          </a:ln>
          <a:effectLst/>
        </p:spPr>
        <p:txBody>
          <a:bodyPr>
            <a:spAutoFit/>
          </a:bodyPr>
          <a:lstStyle/>
          <a:p>
            <a:r>
              <a:rPr lang="en-US" altLang="zh-CN"/>
              <a:t>3 The thorax ( thoracic cage) as a whole</a:t>
            </a:r>
          </a:p>
        </p:txBody>
      </p:sp>
      <p:sp>
        <p:nvSpPr>
          <p:cNvPr id="6151" name="AutoShape 7"/>
          <p:cNvSpPr>
            <a:spLocks/>
          </p:cNvSpPr>
          <p:nvPr/>
        </p:nvSpPr>
        <p:spPr bwMode="auto">
          <a:xfrm>
            <a:off x="88900" y="1600200"/>
            <a:ext cx="381000" cy="3886200"/>
          </a:xfrm>
          <a:prstGeom prst="leftBrace">
            <a:avLst>
              <a:gd name="adj1" fmla="val 85000"/>
              <a:gd name="adj2" fmla="val 50000"/>
            </a:avLst>
          </a:prstGeom>
          <a:noFill/>
          <a:ln w="38100">
            <a:solidFill>
              <a:srgbClr val="CC3300"/>
            </a:solidFill>
            <a:round/>
            <a:headEnd/>
            <a:tailEnd/>
          </a:ln>
          <a:effectLst/>
        </p:spPr>
        <p:txBody>
          <a:bodyPr wrap="none" anchor="ctr"/>
          <a:lstStyle/>
          <a:p>
            <a:endParaRPr lang="en-US"/>
          </a:p>
        </p:txBody>
      </p:sp>
      <p:sp>
        <p:nvSpPr>
          <p:cNvPr id="6152" name="AutoShape 8"/>
          <p:cNvSpPr>
            <a:spLocks/>
          </p:cNvSpPr>
          <p:nvPr/>
        </p:nvSpPr>
        <p:spPr bwMode="auto">
          <a:xfrm>
            <a:off x="2895600" y="1143000"/>
            <a:ext cx="533400" cy="609600"/>
          </a:xfrm>
          <a:prstGeom prst="leftBrace">
            <a:avLst>
              <a:gd name="adj1" fmla="val 36111"/>
              <a:gd name="adj2" fmla="val 50000"/>
            </a:avLst>
          </a:prstGeom>
          <a:noFill/>
          <a:ln w="38100">
            <a:solidFill>
              <a:srgbClr val="CC3300"/>
            </a:solidFill>
            <a:round/>
            <a:headEnd/>
            <a:tailEnd/>
          </a:ln>
          <a:effectLst/>
        </p:spPr>
        <p:txBody>
          <a:bodyPr wrap="none" anchor="ctr"/>
          <a:lstStyle/>
          <a:p>
            <a:endParaRPr lang="en-US"/>
          </a:p>
        </p:txBody>
      </p:sp>
      <p:sp>
        <p:nvSpPr>
          <p:cNvPr id="6153" name="Text Box 9"/>
          <p:cNvSpPr txBox="1">
            <a:spLocks noChangeArrowheads="1"/>
          </p:cNvSpPr>
          <p:nvPr/>
        </p:nvSpPr>
        <p:spPr bwMode="auto">
          <a:xfrm>
            <a:off x="5715000" y="4343400"/>
            <a:ext cx="2590800" cy="2100263"/>
          </a:xfrm>
          <a:prstGeom prst="rect">
            <a:avLst/>
          </a:prstGeom>
          <a:noFill/>
          <a:ln w="9525">
            <a:noFill/>
            <a:miter lim="800000"/>
            <a:headEnd/>
            <a:tailEnd/>
          </a:ln>
          <a:effectLst/>
        </p:spPr>
        <p:txBody>
          <a:bodyPr>
            <a:spAutoFit/>
          </a:bodyPr>
          <a:lstStyle/>
          <a:p>
            <a:pPr>
              <a:spcBef>
                <a:spcPct val="50000"/>
              </a:spcBef>
            </a:pPr>
            <a:r>
              <a:rPr lang="en-US" altLang="zh-CN"/>
              <a:t>2 openings</a:t>
            </a:r>
          </a:p>
          <a:p>
            <a:pPr>
              <a:spcBef>
                <a:spcPct val="50000"/>
              </a:spcBef>
            </a:pPr>
            <a:r>
              <a:rPr lang="en-US" altLang="zh-CN"/>
              <a:t>3 walls</a:t>
            </a:r>
          </a:p>
          <a:p>
            <a:pPr>
              <a:spcBef>
                <a:spcPct val="50000"/>
              </a:spcBef>
            </a:pPr>
            <a:r>
              <a:rPr lang="en-US" altLang="zh-CN"/>
              <a:t>infrasternal angle</a:t>
            </a:r>
          </a:p>
          <a:p>
            <a:pPr>
              <a:spcBef>
                <a:spcPct val="50000"/>
              </a:spcBef>
            </a:pPr>
            <a:r>
              <a:rPr lang="en-US" altLang="zh-CN"/>
              <a:t>intercostal space</a:t>
            </a:r>
          </a:p>
        </p:txBody>
      </p:sp>
      <p:sp>
        <p:nvSpPr>
          <p:cNvPr id="6154" name="Text Box 10"/>
          <p:cNvSpPr txBox="1">
            <a:spLocks noChangeArrowheads="1"/>
          </p:cNvSpPr>
          <p:nvPr/>
        </p:nvSpPr>
        <p:spPr bwMode="auto">
          <a:xfrm>
            <a:off x="7391400" y="3810000"/>
            <a:ext cx="1676400" cy="1443038"/>
          </a:xfrm>
          <a:prstGeom prst="rect">
            <a:avLst/>
          </a:prstGeom>
          <a:noFill/>
          <a:ln w="9525">
            <a:noFill/>
            <a:miter lim="800000"/>
            <a:headEnd/>
            <a:tailEnd/>
          </a:ln>
          <a:effectLst/>
        </p:spPr>
        <p:txBody>
          <a:bodyPr>
            <a:spAutoFit/>
          </a:bodyPr>
          <a:lstStyle/>
          <a:p>
            <a:pPr>
              <a:lnSpc>
                <a:spcPct val="160000"/>
              </a:lnSpc>
              <a:spcBef>
                <a:spcPct val="50000"/>
              </a:spcBef>
            </a:pPr>
            <a:r>
              <a:rPr lang="en-US" altLang="zh-CN"/>
              <a:t>Superior</a:t>
            </a:r>
          </a:p>
          <a:p>
            <a:pPr>
              <a:lnSpc>
                <a:spcPct val="160000"/>
              </a:lnSpc>
              <a:spcBef>
                <a:spcPct val="50000"/>
              </a:spcBef>
            </a:pPr>
            <a:r>
              <a:rPr lang="en-US" altLang="zh-CN"/>
              <a:t>inferior</a:t>
            </a:r>
          </a:p>
        </p:txBody>
      </p:sp>
      <p:sp>
        <p:nvSpPr>
          <p:cNvPr id="6155" name="AutoShape 11"/>
          <p:cNvSpPr>
            <a:spLocks/>
          </p:cNvSpPr>
          <p:nvPr/>
        </p:nvSpPr>
        <p:spPr bwMode="auto">
          <a:xfrm>
            <a:off x="4724400" y="4572000"/>
            <a:ext cx="990600" cy="1295400"/>
          </a:xfrm>
          <a:prstGeom prst="leftBrace">
            <a:avLst>
              <a:gd name="adj1" fmla="val 47917"/>
              <a:gd name="adj2" fmla="val 62040"/>
            </a:avLst>
          </a:prstGeom>
          <a:noFill/>
          <a:ln w="38100">
            <a:solidFill>
              <a:srgbClr val="CC3300"/>
            </a:solidFill>
            <a:round/>
            <a:headEnd/>
            <a:tailEnd/>
          </a:ln>
          <a:effectLst/>
        </p:spPr>
        <p:txBody>
          <a:bodyPr wrap="none" anchor="ctr"/>
          <a:lstStyle/>
          <a:p>
            <a:endParaRPr lang="en-US"/>
          </a:p>
        </p:txBody>
      </p:sp>
      <p:sp>
        <p:nvSpPr>
          <p:cNvPr id="6156" name="AutoShape 12"/>
          <p:cNvSpPr>
            <a:spLocks/>
          </p:cNvSpPr>
          <p:nvPr/>
        </p:nvSpPr>
        <p:spPr bwMode="auto">
          <a:xfrm>
            <a:off x="7010400" y="4114800"/>
            <a:ext cx="381000" cy="762000"/>
          </a:xfrm>
          <a:prstGeom prst="leftBrace">
            <a:avLst>
              <a:gd name="adj1" fmla="val 36111"/>
              <a:gd name="adj2" fmla="val 62923"/>
            </a:avLst>
          </a:prstGeom>
          <a:noFill/>
          <a:ln w="38100">
            <a:solidFill>
              <a:srgbClr val="CC3300"/>
            </a:solidFill>
            <a:round/>
            <a:headEnd/>
            <a:tailEnd/>
          </a:ln>
          <a:effectLst/>
        </p:spPr>
        <p:txBody>
          <a:bodyPr wrap="none" anchor="ctr"/>
          <a:lstStyle/>
          <a:p>
            <a:endParaRPr lang="en-US"/>
          </a:p>
        </p:txBody>
      </p:sp>
    </p:spTree>
  </p:cSld>
  <p:clrMapOvr>
    <a:masterClrMapping/>
  </p:clrMapOvr>
  <p:transition>
    <p:wipe dir="u"/>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normAutofit fontScale="90000"/>
          </a:bodyPr>
          <a:lstStyle/>
          <a:p>
            <a:pPr algn="ctr"/>
            <a:r>
              <a:rPr lang="en-US" altLang="zh-CN" sz="4000" b="1" dirty="0"/>
              <a:t>Articulations of Bones of Trunk</a:t>
            </a:r>
            <a:br>
              <a:rPr lang="en-US" altLang="zh-CN" sz="4000" b="1" dirty="0"/>
            </a:br>
            <a:endParaRPr lang="zh-CN" altLang="en-US" sz="3800" b="1" dirty="0">
              <a:ea typeface="华文新魏" pitchFamily="2" charset="-122"/>
            </a:endParaRPr>
          </a:p>
        </p:txBody>
      </p:sp>
      <p:sp>
        <p:nvSpPr>
          <p:cNvPr id="17413" name="Rectangle 5"/>
          <p:cNvSpPr>
            <a:spLocks noGrp="1" noChangeArrowheads="1"/>
          </p:cNvSpPr>
          <p:nvPr>
            <p:ph type="body" sz="half" idx="1"/>
          </p:nvPr>
        </p:nvSpPr>
        <p:spPr>
          <a:xfrm>
            <a:off x="457200" y="1989138"/>
            <a:ext cx="5338763" cy="4141787"/>
          </a:xfrm>
        </p:spPr>
        <p:txBody>
          <a:bodyPr/>
          <a:lstStyle/>
          <a:p>
            <a:pPr>
              <a:lnSpc>
                <a:spcPct val="90000"/>
              </a:lnSpc>
              <a:buFont typeface="Wingdings" pitchFamily="2" charset="2"/>
              <a:buNone/>
            </a:pPr>
            <a:r>
              <a:rPr lang="en-US" altLang="zh-CN" sz="3200" b="1" dirty="0"/>
              <a:t>  The vertebral </a:t>
            </a:r>
            <a:r>
              <a:rPr lang="en-US" altLang="zh-CN" sz="3200" b="1" dirty="0" smtClean="0"/>
              <a:t>column</a:t>
            </a:r>
            <a:r>
              <a:rPr lang="zh-CN" altLang="en-US" sz="3200" b="1" dirty="0" smtClean="0"/>
              <a:t> </a:t>
            </a:r>
            <a:r>
              <a:rPr lang="en-US" altLang="zh-CN" sz="3200" b="1" dirty="0"/>
              <a:t>consists of 24 vertebrae, the sacrum, and the coccyx.</a:t>
            </a:r>
            <a:r>
              <a:rPr lang="en-US" altLang="zh-CN" sz="3200" dirty="0"/>
              <a:t> </a:t>
            </a:r>
          </a:p>
        </p:txBody>
      </p:sp>
      <p:pic>
        <p:nvPicPr>
          <p:cNvPr id="20482" name="Picture 2" descr="脊柱"/>
          <p:cNvPicPr>
            <a:picLocks noGrp="1" noChangeAspect="1" noChangeArrowheads="1"/>
          </p:cNvPicPr>
          <p:nvPr>
            <p:ph sz="half" idx="2"/>
          </p:nvPr>
        </p:nvPicPr>
        <p:blipFill>
          <a:blip r:embed="rId2">
            <a:lum bright="-6000" contrast="18000"/>
          </a:blip>
          <a:srcRect/>
          <a:stretch>
            <a:fillRect/>
          </a:stretch>
        </p:blipFill>
        <p:spPr>
          <a:xfrm>
            <a:off x="5435600" y="1557338"/>
            <a:ext cx="3363913" cy="45735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57200" y="277813"/>
            <a:ext cx="8435975" cy="1139825"/>
          </a:xfrm>
        </p:spPr>
        <p:txBody>
          <a:bodyPr/>
          <a:lstStyle/>
          <a:p>
            <a:r>
              <a:rPr lang="en-US" altLang="zh-CN" sz="3600" b="1" dirty="0"/>
              <a:t>Joints of the vertebral bodies</a:t>
            </a:r>
            <a:r>
              <a:rPr lang="en-US" altLang="zh-CN" sz="3200" b="1" dirty="0"/>
              <a:t> </a:t>
            </a:r>
            <a:endParaRPr lang="zh-CN" altLang="en-US" sz="3200" b="1" dirty="0">
              <a:ea typeface="华文新魏" pitchFamily="2" charset="-122"/>
            </a:endParaRPr>
          </a:p>
        </p:txBody>
      </p:sp>
      <p:sp>
        <p:nvSpPr>
          <p:cNvPr id="18437" name="Rectangle 5"/>
          <p:cNvSpPr>
            <a:spLocks noGrp="1" noChangeArrowheads="1"/>
          </p:cNvSpPr>
          <p:nvPr>
            <p:ph type="body" sz="half" idx="1"/>
          </p:nvPr>
        </p:nvSpPr>
        <p:spPr>
          <a:xfrm>
            <a:off x="457200" y="1196975"/>
            <a:ext cx="4114800" cy="4933950"/>
          </a:xfrm>
        </p:spPr>
        <p:txBody>
          <a:bodyPr/>
          <a:lstStyle/>
          <a:p>
            <a:pPr algn="ctr">
              <a:buFont typeface="Wingdings" pitchFamily="2" charset="2"/>
              <a:buNone/>
            </a:pPr>
            <a:r>
              <a:rPr lang="en-US" altLang="zh-CN" sz="2800" b="1" dirty="0" err="1">
                <a:solidFill>
                  <a:srgbClr val="0000FF"/>
                </a:solidFill>
              </a:rPr>
              <a:t>Intervertebral</a:t>
            </a:r>
            <a:r>
              <a:rPr lang="en-US" altLang="zh-CN" sz="2800" b="1" dirty="0">
                <a:solidFill>
                  <a:srgbClr val="0000FF"/>
                </a:solidFill>
              </a:rPr>
              <a:t> discs</a:t>
            </a:r>
            <a:r>
              <a:rPr lang="en-US" altLang="zh-CN" sz="2800" dirty="0">
                <a:solidFill>
                  <a:srgbClr val="0000FF"/>
                </a:solidFill>
              </a:rPr>
              <a:t> </a:t>
            </a:r>
          </a:p>
          <a:p>
            <a:pPr algn="ctr">
              <a:buFont typeface="Wingdings" pitchFamily="2" charset="2"/>
              <a:buNone/>
            </a:pPr>
            <a:r>
              <a:rPr lang="en-US" altLang="zh-CN" sz="2800" b="1" dirty="0">
                <a:solidFill>
                  <a:srgbClr val="0000FF"/>
                </a:solidFill>
              </a:rPr>
              <a:t> </a:t>
            </a:r>
            <a:endParaRPr lang="zh-CN" altLang="en-US" sz="2800" dirty="0">
              <a:solidFill>
                <a:srgbClr val="0000FF"/>
              </a:solidFill>
              <a:ea typeface="华文新魏" pitchFamily="2" charset="-122"/>
            </a:endParaRPr>
          </a:p>
          <a:p>
            <a:pPr>
              <a:buFont typeface="Wingdings" pitchFamily="2" charset="2"/>
              <a:buNone/>
            </a:pPr>
            <a:r>
              <a:rPr lang="zh-CN" altLang="en-US" sz="2200" dirty="0"/>
              <a:t>    </a:t>
            </a:r>
            <a:r>
              <a:rPr lang="en-US" altLang="zh-CN" sz="2200" dirty="0"/>
              <a:t>between bodies of adjacent vertebrae, composed of:</a:t>
            </a:r>
          </a:p>
          <a:p>
            <a:r>
              <a:rPr lang="en-US" altLang="zh-CN" sz="2200" b="1" dirty="0"/>
              <a:t>Nucleus </a:t>
            </a:r>
            <a:r>
              <a:rPr lang="en-US" altLang="zh-CN" sz="2200" b="1" dirty="0" err="1" smtClean="0"/>
              <a:t>pulposus</a:t>
            </a:r>
            <a:r>
              <a:rPr lang="en-US" altLang="zh-CN" sz="2200" dirty="0" smtClean="0"/>
              <a:t>, </a:t>
            </a:r>
            <a:r>
              <a:rPr lang="en-US" altLang="zh-CN" sz="2200" dirty="0"/>
              <a:t>an inner soft, pulpy, highly elastic structure (gelatinous core )</a:t>
            </a:r>
          </a:p>
          <a:p>
            <a:r>
              <a:rPr lang="en-US" altLang="zh-CN" sz="2200" b="1" dirty="0"/>
              <a:t>Annulus </a:t>
            </a:r>
            <a:r>
              <a:rPr lang="en-US" altLang="zh-CN" sz="2200" b="1" dirty="0" err="1" smtClean="0"/>
              <a:t>fibrosus</a:t>
            </a:r>
            <a:endParaRPr lang="zh-CN" altLang="en-US" sz="2200" dirty="0"/>
          </a:p>
          <a:p>
            <a:pPr>
              <a:buFont typeface="Wingdings" pitchFamily="2" charset="2"/>
              <a:buNone/>
            </a:pPr>
            <a:r>
              <a:rPr lang="zh-CN" altLang="en-US" sz="2200" dirty="0"/>
              <a:t>    </a:t>
            </a:r>
            <a:r>
              <a:rPr lang="en-US" altLang="zh-CN" sz="2200" dirty="0"/>
              <a:t>an outer fibrous ring consisting of </a:t>
            </a:r>
            <a:r>
              <a:rPr lang="en-US" altLang="zh-CN" sz="2200" dirty="0" err="1"/>
              <a:t>fibrocartilage</a:t>
            </a:r>
            <a:endParaRPr lang="en-US" altLang="zh-CN" sz="2200" dirty="0"/>
          </a:p>
        </p:txBody>
      </p:sp>
      <p:pic>
        <p:nvPicPr>
          <p:cNvPr id="18443" name="Picture 11" descr="椎间盘"/>
          <p:cNvPicPr>
            <a:picLocks noGrp="1" noChangeAspect="1" noChangeArrowheads="1"/>
          </p:cNvPicPr>
          <p:nvPr>
            <p:ph sz="quarter" idx="2"/>
          </p:nvPr>
        </p:nvPicPr>
        <p:blipFill>
          <a:blip r:embed="rId2">
            <a:lum bright="-18000" contrast="30000"/>
          </a:blip>
          <a:srcRect/>
          <a:stretch>
            <a:fillRect/>
          </a:stretch>
        </p:blipFill>
        <p:spPr>
          <a:xfrm>
            <a:off x="4140200" y="1196975"/>
            <a:ext cx="4681538" cy="2232025"/>
          </a:xfrm>
          <a:noFill/>
          <a:ln/>
        </p:spPr>
      </p:pic>
      <p:pic>
        <p:nvPicPr>
          <p:cNvPr id="18444" name="Picture 12" descr="椎间盘2"/>
          <p:cNvPicPr>
            <a:picLocks noGrp="1" noChangeAspect="1" noChangeArrowheads="1"/>
          </p:cNvPicPr>
          <p:nvPr>
            <p:ph sz="quarter" idx="3"/>
          </p:nvPr>
        </p:nvPicPr>
        <p:blipFill>
          <a:blip r:embed="rId3">
            <a:lum bright="-12000" contrast="12000"/>
          </a:blip>
          <a:srcRect/>
          <a:stretch>
            <a:fillRect/>
          </a:stretch>
        </p:blipFill>
        <p:spPr>
          <a:xfrm>
            <a:off x="5148263" y="3644900"/>
            <a:ext cx="2857500" cy="20955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8750" y="188913"/>
            <a:ext cx="8229600" cy="706437"/>
          </a:xfrm>
        </p:spPr>
        <p:txBody>
          <a:bodyPr/>
          <a:lstStyle/>
          <a:p>
            <a:r>
              <a:rPr lang="en-US" altLang="zh-CN" sz="4000" b="1">
                <a:solidFill>
                  <a:srgbClr val="0000FF"/>
                </a:solidFill>
              </a:rPr>
              <a:t>Synarthrosis</a:t>
            </a:r>
            <a:endParaRPr lang="en-US" altLang="zh-CN" sz="3900" b="1">
              <a:solidFill>
                <a:srgbClr val="0000FF"/>
              </a:solidFill>
            </a:endParaRPr>
          </a:p>
        </p:txBody>
      </p:sp>
      <p:pic>
        <p:nvPicPr>
          <p:cNvPr id="4100" name="Picture 4" descr="胫腓骨1"/>
          <p:cNvPicPr>
            <a:picLocks noGrp="1" noChangeAspect="1" noChangeArrowheads="1"/>
          </p:cNvPicPr>
          <p:nvPr>
            <p:ph sz="quarter" idx="2"/>
          </p:nvPr>
        </p:nvPicPr>
        <p:blipFill>
          <a:blip r:embed="rId2" cstate="print">
            <a:lum bright="-12000" contrast="36000"/>
          </a:blip>
          <a:srcRect/>
          <a:stretch>
            <a:fillRect/>
          </a:stretch>
        </p:blipFill>
        <p:spPr>
          <a:xfrm>
            <a:off x="6156325" y="1009650"/>
            <a:ext cx="795338" cy="2879725"/>
          </a:xfrm>
          <a:noFill/>
          <a:ln/>
        </p:spPr>
      </p:pic>
      <p:pic>
        <p:nvPicPr>
          <p:cNvPr id="4101" name="Picture 5" descr="棘间韧带"/>
          <p:cNvPicPr>
            <a:picLocks noGrp="1" noChangeAspect="1" noChangeArrowheads="1"/>
          </p:cNvPicPr>
          <p:nvPr>
            <p:ph sz="quarter" idx="3"/>
          </p:nvPr>
        </p:nvPicPr>
        <p:blipFill>
          <a:blip r:embed="rId3">
            <a:lum bright="-6000" contrast="36000"/>
          </a:blip>
          <a:srcRect/>
          <a:stretch>
            <a:fillRect/>
          </a:stretch>
        </p:blipFill>
        <p:spPr>
          <a:xfrm>
            <a:off x="6877050" y="1296988"/>
            <a:ext cx="1962150" cy="2486025"/>
          </a:xfrm>
          <a:noFill/>
          <a:ln/>
        </p:spPr>
      </p:pic>
      <p:pic>
        <p:nvPicPr>
          <p:cNvPr id="4102" name="Picture 6" descr="骶骨1"/>
          <p:cNvPicPr>
            <a:picLocks noChangeAspect="1" noChangeArrowheads="1"/>
          </p:cNvPicPr>
          <p:nvPr/>
        </p:nvPicPr>
        <p:blipFill>
          <a:blip r:embed="rId4">
            <a:lum bright="-12000" contrast="18000"/>
          </a:blip>
          <a:srcRect/>
          <a:stretch>
            <a:fillRect/>
          </a:stretch>
        </p:blipFill>
        <p:spPr bwMode="auto">
          <a:xfrm>
            <a:off x="6011863" y="4105275"/>
            <a:ext cx="2390775" cy="2492375"/>
          </a:xfrm>
          <a:prstGeom prst="rect">
            <a:avLst/>
          </a:prstGeom>
          <a:noFill/>
        </p:spPr>
      </p:pic>
      <p:sp>
        <p:nvSpPr>
          <p:cNvPr id="4103" name="Rectangle 7"/>
          <p:cNvSpPr>
            <a:spLocks noChangeArrowheads="1"/>
          </p:cNvSpPr>
          <p:nvPr/>
        </p:nvSpPr>
        <p:spPr bwMode="auto">
          <a:xfrm>
            <a:off x="228600" y="1447800"/>
            <a:ext cx="5638799" cy="4044184"/>
          </a:xfrm>
          <a:prstGeom prst="rect">
            <a:avLst/>
          </a:prstGeom>
          <a:noFill/>
          <a:ln w="9525">
            <a:noFill/>
            <a:miter lim="800000"/>
            <a:headEnd/>
            <a:tailEnd/>
          </a:ln>
          <a:effectLst/>
        </p:spPr>
        <p:txBody>
          <a:bodyPr wrap="square">
            <a:spAutoFit/>
          </a:bodyPr>
          <a:lstStyle/>
          <a:p>
            <a:pPr>
              <a:lnSpc>
                <a:spcPct val="90000"/>
              </a:lnSpc>
              <a:spcBef>
                <a:spcPct val="20000"/>
              </a:spcBef>
            </a:pPr>
            <a:r>
              <a:rPr lang="en-US" altLang="zh-CN" sz="2400" dirty="0"/>
              <a:t>    </a:t>
            </a:r>
            <a:r>
              <a:rPr lang="en-US" sz="2400" dirty="0"/>
              <a:t>A </a:t>
            </a:r>
            <a:r>
              <a:rPr lang="en-US" sz="2400" b="1" dirty="0" err="1"/>
              <a:t>synarthrosis</a:t>
            </a:r>
            <a:r>
              <a:rPr lang="en-US" sz="2400" dirty="0"/>
              <a:t> is a type of </a:t>
            </a:r>
            <a:r>
              <a:rPr lang="en-US" sz="2400" dirty="0">
                <a:hlinkClick r:id="rId5" tooltip="Joint"/>
              </a:rPr>
              <a:t>joint</a:t>
            </a:r>
            <a:r>
              <a:rPr lang="en-US" sz="2400" dirty="0"/>
              <a:t> which permits very little or no movement under normal </a:t>
            </a:r>
            <a:r>
              <a:rPr lang="en-US" sz="2400" dirty="0" smtClean="0"/>
              <a:t>conditions.</a:t>
            </a:r>
          </a:p>
          <a:p>
            <a:pPr>
              <a:lnSpc>
                <a:spcPct val="90000"/>
              </a:lnSpc>
              <a:spcBef>
                <a:spcPct val="20000"/>
              </a:spcBef>
            </a:pPr>
            <a:r>
              <a:rPr lang="en-US" altLang="zh-CN" sz="2400" dirty="0" smtClean="0"/>
              <a:t> </a:t>
            </a:r>
            <a:r>
              <a:rPr lang="en-US" altLang="zh-CN" sz="2400" dirty="0"/>
              <a:t>The </a:t>
            </a:r>
            <a:r>
              <a:rPr lang="en-US" altLang="zh-CN" sz="2400" dirty="0" err="1"/>
              <a:t>synarthrosis</a:t>
            </a:r>
            <a:r>
              <a:rPr lang="en-US" altLang="zh-CN" sz="2400" dirty="0"/>
              <a:t> occurs between the bones that </a:t>
            </a:r>
            <a:r>
              <a:rPr lang="en-US" altLang="zh-CN" sz="2400" dirty="0" smtClean="0"/>
              <a:t>is </a:t>
            </a:r>
            <a:r>
              <a:rPr lang="en-US" altLang="zh-CN" sz="2400" dirty="0"/>
              <a:t>almost direct contact, fastened together by intervening connective tissue or hyaline cartilage, and in which there is </a:t>
            </a:r>
            <a:r>
              <a:rPr lang="en-US" altLang="zh-CN" sz="2400" dirty="0">
                <a:solidFill>
                  <a:srgbClr val="0000FF"/>
                </a:solidFill>
              </a:rPr>
              <a:t>no appreciable motion</a:t>
            </a:r>
            <a:r>
              <a:rPr lang="en-US" altLang="zh-CN" sz="2400" dirty="0"/>
              <a:t>. It includes the </a:t>
            </a:r>
            <a:endParaRPr lang="en-US" altLang="zh-CN" sz="2400" dirty="0" smtClean="0"/>
          </a:p>
          <a:p>
            <a:pPr>
              <a:lnSpc>
                <a:spcPct val="90000"/>
              </a:lnSpc>
              <a:spcBef>
                <a:spcPct val="20000"/>
              </a:spcBef>
            </a:pPr>
            <a:r>
              <a:rPr lang="en-US" altLang="zh-CN" sz="2400" dirty="0">
                <a:solidFill>
                  <a:schemeClr val="accent6">
                    <a:lumMod val="75000"/>
                  </a:schemeClr>
                </a:solidFill>
              </a:rPr>
              <a:t>F</a:t>
            </a:r>
            <a:r>
              <a:rPr lang="en-US" altLang="zh-CN" sz="2400" dirty="0" smtClean="0">
                <a:solidFill>
                  <a:schemeClr val="accent6">
                    <a:lumMod val="75000"/>
                  </a:schemeClr>
                </a:solidFill>
              </a:rPr>
              <a:t>ibrous joints</a:t>
            </a:r>
            <a:endParaRPr lang="en-US" altLang="zh-CN" sz="2400" dirty="0">
              <a:solidFill>
                <a:schemeClr val="accent6">
                  <a:lumMod val="75000"/>
                </a:schemeClr>
              </a:solidFill>
            </a:endParaRPr>
          </a:p>
          <a:p>
            <a:pPr>
              <a:lnSpc>
                <a:spcPct val="90000"/>
              </a:lnSpc>
              <a:spcBef>
                <a:spcPct val="20000"/>
              </a:spcBef>
            </a:pPr>
            <a:r>
              <a:rPr lang="en-US" altLang="zh-CN" sz="2400" dirty="0">
                <a:solidFill>
                  <a:schemeClr val="accent6">
                    <a:lumMod val="75000"/>
                  </a:schemeClr>
                </a:solidFill>
              </a:rPr>
              <a:t>C</a:t>
            </a:r>
            <a:r>
              <a:rPr lang="en-US" altLang="zh-CN" sz="2400" dirty="0" smtClean="0">
                <a:solidFill>
                  <a:schemeClr val="accent6">
                    <a:lumMod val="75000"/>
                  </a:schemeClr>
                </a:solidFill>
              </a:rPr>
              <a:t>artilaginous joints</a:t>
            </a:r>
            <a:r>
              <a:rPr lang="en-US" altLang="zh-CN" sz="2400" dirty="0" smtClean="0"/>
              <a:t> </a:t>
            </a:r>
          </a:p>
          <a:p>
            <a:pPr>
              <a:lnSpc>
                <a:spcPct val="90000"/>
              </a:lnSpc>
              <a:spcBef>
                <a:spcPct val="20000"/>
              </a:spcBef>
            </a:pPr>
            <a:r>
              <a:rPr lang="en-US" altLang="zh-CN" sz="2400" dirty="0" err="1">
                <a:solidFill>
                  <a:schemeClr val="accent6">
                    <a:lumMod val="75000"/>
                  </a:schemeClr>
                </a:solidFill>
              </a:rPr>
              <a:t>S</a:t>
            </a:r>
            <a:r>
              <a:rPr lang="en-US" altLang="zh-CN" sz="2400" dirty="0" err="1" smtClean="0">
                <a:solidFill>
                  <a:schemeClr val="accent6">
                    <a:lumMod val="75000"/>
                  </a:schemeClr>
                </a:solidFill>
              </a:rPr>
              <a:t>ynostosis</a:t>
            </a:r>
            <a:r>
              <a:rPr lang="en-US" altLang="zh-CN" sz="2400" dirty="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0" name="Rectangle 8"/>
          <p:cNvSpPr>
            <a:spLocks noGrp="1" noChangeArrowheads="1"/>
          </p:cNvSpPr>
          <p:nvPr>
            <p:ph type="title"/>
          </p:nvPr>
        </p:nvSpPr>
        <p:spPr/>
        <p:txBody>
          <a:bodyPr>
            <a:normAutofit fontScale="90000"/>
          </a:bodyPr>
          <a:lstStyle/>
          <a:p>
            <a:pPr algn="ctr"/>
            <a:r>
              <a:rPr lang="en-US" altLang="zh-CN" sz="3800" b="1" dirty="0" err="1"/>
              <a:t>Hemination</a:t>
            </a:r>
            <a:r>
              <a:rPr lang="en-US" altLang="zh-CN" sz="3800" b="1" dirty="0"/>
              <a:t> of nucleus </a:t>
            </a:r>
            <a:r>
              <a:rPr lang="en-US" altLang="zh-CN" sz="3800" b="1" dirty="0" err="1"/>
              <a:t>pulposus</a:t>
            </a:r>
            <a:r>
              <a:rPr lang="en-US" altLang="zh-CN" sz="3800" b="1" dirty="0"/>
              <a:t> </a:t>
            </a:r>
            <a:br>
              <a:rPr lang="en-US" altLang="zh-CN" sz="3800" b="1" dirty="0"/>
            </a:br>
            <a:endParaRPr lang="zh-CN" altLang="en-US" sz="3600" b="1" dirty="0">
              <a:ea typeface="华文新魏" pitchFamily="2" charset="-122"/>
            </a:endParaRPr>
          </a:p>
        </p:txBody>
      </p:sp>
      <p:pic>
        <p:nvPicPr>
          <p:cNvPr id="52225" name="Picture 1025" descr="椎间盘脱出3"/>
          <p:cNvPicPr>
            <a:picLocks noGrp="1" noChangeAspect="1" noChangeArrowheads="1"/>
          </p:cNvPicPr>
          <p:nvPr>
            <p:ph sz="half" idx="1"/>
          </p:nvPr>
        </p:nvPicPr>
        <p:blipFill>
          <a:blip r:embed="rId2">
            <a:lum bright="-6000" contrast="12000"/>
          </a:blip>
          <a:srcRect/>
          <a:stretch>
            <a:fillRect/>
          </a:stretch>
        </p:blipFill>
        <p:spPr>
          <a:xfrm>
            <a:off x="1403350" y="1268413"/>
            <a:ext cx="2851150" cy="4752975"/>
          </a:xfrm>
          <a:noFill/>
          <a:ln/>
        </p:spPr>
      </p:pic>
      <p:pic>
        <p:nvPicPr>
          <p:cNvPr id="23564" name="Picture 12" descr="椎间盘脱出2"/>
          <p:cNvPicPr>
            <a:picLocks noGrp="1" noChangeAspect="1" noChangeArrowheads="1"/>
          </p:cNvPicPr>
          <p:nvPr>
            <p:ph sz="half" idx="2"/>
          </p:nvPr>
        </p:nvPicPr>
        <p:blipFill>
          <a:blip r:embed="rId3">
            <a:lum bright="-12000" contrast="18000"/>
          </a:blip>
          <a:srcRect/>
          <a:stretch>
            <a:fillRect/>
          </a:stretch>
        </p:blipFill>
        <p:spPr>
          <a:xfrm>
            <a:off x="4356100" y="1939925"/>
            <a:ext cx="4319588" cy="3598863"/>
          </a:xfrm>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457200" y="277813"/>
            <a:ext cx="5699125" cy="1139825"/>
          </a:xfrm>
        </p:spPr>
        <p:txBody>
          <a:bodyPr/>
          <a:lstStyle/>
          <a:p>
            <a:pPr algn="ctr"/>
            <a:r>
              <a:rPr lang="en-US" altLang="zh-CN" sz="2800" b="1" dirty="0">
                <a:solidFill>
                  <a:srgbClr val="0000FF"/>
                </a:solidFill>
              </a:rPr>
              <a:t>Anterior longitudinal ligament </a:t>
            </a:r>
            <a:br>
              <a:rPr lang="en-US" altLang="zh-CN" sz="2800" b="1" dirty="0">
                <a:solidFill>
                  <a:srgbClr val="0000FF"/>
                </a:solidFill>
              </a:rPr>
            </a:br>
            <a:endParaRPr lang="zh-CN" altLang="en-US" sz="2800" b="1" dirty="0">
              <a:solidFill>
                <a:srgbClr val="0000FF"/>
              </a:solidFill>
              <a:ea typeface="华文新魏" pitchFamily="2" charset="-122"/>
            </a:endParaRPr>
          </a:p>
        </p:txBody>
      </p:sp>
      <p:sp>
        <p:nvSpPr>
          <p:cNvPr id="26629" name="Rectangle 5"/>
          <p:cNvSpPr>
            <a:spLocks noGrp="1" noChangeArrowheads="1"/>
          </p:cNvSpPr>
          <p:nvPr>
            <p:ph type="body" sz="half" idx="1"/>
          </p:nvPr>
        </p:nvSpPr>
        <p:spPr>
          <a:xfrm>
            <a:off x="457200" y="1268413"/>
            <a:ext cx="5627688" cy="4862512"/>
          </a:xfrm>
        </p:spPr>
        <p:txBody>
          <a:bodyPr/>
          <a:lstStyle/>
          <a:p>
            <a:pPr>
              <a:lnSpc>
                <a:spcPct val="90000"/>
              </a:lnSpc>
            </a:pPr>
            <a:r>
              <a:rPr lang="en-US" altLang="zh-CN" sz="2000" dirty="0"/>
              <a:t>Strong band covering the anterior part of the vertebral bodies and </a:t>
            </a:r>
            <a:r>
              <a:rPr lang="en-US" altLang="zh-CN" sz="2000" dirty="0" err="1"/>
              <a:t>intervertebral</a:t>
            </a:r>
            <a:r>
              <a:rPr lang="en-US" altLang="zh-CN" sz="2000" dirty="0"/>
              <a:t> discs running from the anterior margin of foramen magnum to the S1~S2 </a:t>
            </a:r>
          </a:p>
          <a:p>
            <a:pPr>
              <a:lnSpc>
                <a:spcPct val="90000"/>
              </a:lnSpc>
            </a:pPr>
            <a:r>
              <a:rPr lang="en-US" altLang="zh-CN" sz="2000" dirty="0"/>
              <a:t>Maintains stability of the </a:t>
            </a:r>
            <a:r>
              <a:rPr lang="en-US" altLang="zh-CN" sz="2000" dirty="0" err="1"/>
              <a:t>intervertebral</a:t>
            </a:r>
            <a:r>
              <a:rPr lang="en-US" altLang="zh-CN" sz="2000" dirty="0"/>
              <a:t> disc and prevents hyperextension of the vertebral column</a:t>
            </a:r>
          </a:p>
          <a:p>
            <a:pPr algn="ctr">
              <a:lnSpc>
                <a:spcPct val="90000"/>
              </a:lnSpc>
              <a:buFont typeface="Wingdings" pitchFamily="2" charset="2"/>
              <a:buNone/>
            </a:pPr>
            <a:r>
              <a:rPr lang="en-US" altLang="zh-CN" sz="2800" b="1" dirty="0">
                <a:solidFill>
                  <a:srgbClr val="0000FF"/>
                </a:solidFill>
                <a:latin typeface="Century" pitchFamily="18" charset="0"/>
              </a:rPr>
              <a:t>Posterior longitudinal </a:t>
            </a:r>
            <a:r>
              <a:rPr lang="en-US" altLang="zh-CN" sz="2800" b="1" dirty="0" smtClean="0">
                <a:solidFill>
                  <a:srgbClr val="0000FF"/>
                </a:solidFill>
                <a:latin typeface="Century" pitchFamily="18" charset="0"/>
              </a:rPr>
              <a:t>ligament</a:t>
            </a:r>
            <a:endParaRPr lang="zh-CN" altLang="en-US" sz="2800" b="1" dirty="0">
              <a:solidFill>
                <a:srgbClr val="0000FF"/>
              </a:solidFill>
              <a:ea typeface="华文新魏" pitchFamily="2" charset="-122"/>
            </a:endParaRPr>
          </a:p>
          <a:p>
            <a:pPr>
              <a:lnSpc>
                <a:spcPct val="90000"/>
              </a:lnSpc>
            </a:pPr>
            <a:r>
              <a:rPr lang="en-US" altLang="zh-CN" sz="2000" dirty="0"/>
              <a:t>Attached to the posterior aspect of the </a:t>
            </a:r>
            <a:r>
              <a:rPr lang="en-US" altLang="zh-CN" sz="2000" dirty="0" err="1"/>
              <a:t>intervertebral</a:t>
            </a:r>
            <a:r>
              <a:rPr lang="en-US" altLang="zh-CN" sz="2000" dirty="0"/>
              <a:t> discs and posterior edges of the vertebral bodies from C2 vertebra to sacrum</a:t>
            </a:r>
          </a:p>
          <a:p>
            <a:pPr>
              <a:lnSpc>
                <a:spcPct val="90000"/>
              </a:lnSpc>
            </a:pPr>
            <a:r>
              <a:rPr lang="en-US" altLang="zh-CN" sz="2000" dirty="0"/>
              <a:t>Prevents </a:t>
            </a:r>
            <a:r>
              <a:rPr lang="en-US" altLang="zh-CN" sz="2000" dirty="0" err="1"/>
              <a:t>hyperflexion</a:t>
            </a:r>
            <a:r>
              <a:rPr lang="en-US" altLang="zh-CN" sz="2000" dirty="0"/>
              <a:t> of the vertebral column and posterior protrusion of the discs</a:t>
            </a:r>
          </a:p>
        </p:txBody>
      </p:sp>
      <p:pic>
        <p:nvPicPr>
          <p:cNvPr id="26632" name="Picture 8" descr="前纵韧带1"/>
          <p:cNvPicPr>
            <a:picLocks noGrp="1" noChangeAspect="1" noChangeArrowheads="1"/>
          </p:cNvPicPr>
          <p:nvPr>
            <p:ph sz="quarter" idx="2"/>
          </p:nvPr>
        </p:nvPicPr>
        <p:blipFill>
          <a:blip r:embed="rId2">
            <a:lum contrast="12000"/>
          </a:blip>
          <a:srcRect/>
          <a:stretch>
            <a:fillRect/>
          </a:stretch>
        </p:blipFill>
        <p:spPr>
          <a:xfrm>
            <a:off x="6443663" y="333375"/>
            <a:ext cx="1811337" cy="3024188"/>
          </a:xfrm>
          <a:noFill/>
          <a:ln/>
        </p:spPr>
      </p:pic>
      <p:pic>
        <p:nvPicPr>
          <p:cNvPr id="26633" name="Picture 9" descr="后纵韧带"/>
          <p:cNvPicPr>
            <a:picLocks noGrp="1" noChangeAspect="1" noChangeArrowheads="1"/>
          </p:cNvPicPr>
          <p:nvPr>
            <p:ph sz="quarter" idx="3"/>
          </p:nvPr>
        </p:nvPicPr>
        <p:blipFill>
          <a:blip r:embed="rId3">
            <a:lum contrast="12000"/>
          </a:blip>
          <a:srcRect/>
          <a:stretch>
            <a:fillRect/>
          </a:stretch>
        </p:blipFill>
        <p:spPr>
          <a:xfrm>
            <a:off x="6804025" y="3284538"/>
            <a:ext cx="1476375" cy="28797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r>
              <a:rPr lang="en-US" altLang="zh-CN" dirty="0"/>
              <a:t> </a:t>
            </a:r>
            <a:r>
              <a:rPr lang="en-US" altLang="zh-CN" sz="3200" b="1" dirty="0"/>
              <a:t>Joints of the vertebral arches</a:t>
            </a:r>
            <a:r>
              <a:rPr lang="en-US" altLang="zh-CN" sz="2800" b="1" dirty="0"/>
              <a:t> </a:t>
            </a:r>
            <a:endParaRPr lang="zh-CN" altLang="en-US" sz="2800" b="1" dirty="0">
              <a:ea typeface="华文新魏" pitchFamily="2" charset="-122"/>
            </a:endParaRPr>
          </a:p>
        </p:txBody>
      </p:sp>
      <p:sp>
        <p:nvSpPr>
          <p:cNvPr id="28677" name="Rectangle 5"/>
          <p:cNvSpPr>
            <a:spLocks noGrp="1" noChangeArrowheads="1"/>
          </p:cNvSpPr>
          <p:nvPr>
            <p:ph type="body" sz="half" idx="1"/>
          </p:nvPr>
        </p:nvSpPr>
        <p:spPr>
          <a:xfrm>
            <a:off x="457200" y="1196975"/>
            <a:ext cx="4762500" cy="4933950"/>
          </a:xfrm>
        </p:spPr>
        <p:txBody>
          <a:bodyPr/>
          <a:lstStyle/>
          <a:p>
            <a:r>
              <a:rPr lang="en-US" altLang="zh-CN" sz="2200" b="1" dirty="0" err="1"/>
              <a:t>Ligamenta</a:t>
            </a:r>
            <a:r>
              <a:rPr lang="en-US" altLang="zh-CN" sz="2200" b="1" dirty="0"/>
              <a:t> </a:t>
            </a:r>
            <a:r>
              <a:rPr lang="en-US" altLang="zh-CN" sz="2200" b="1" dirty="0" err="1"/>
              <a:t>flava</a:t>
            </a:r>
            <a:r>
              <a:rPr lang="en-US" altLang="zh-CN" sz="2200" dirty="0"/>
              <a:t> </a:t>
            </a:r>
            <a:r>
              <a:rPr lang="en-US" altLang="zh-CN" sz="2200" dirty="0" smtClean="0"/>
              <a:t>― </a:t>
            </a:r>
            <a:r>
              <a:rPr lang="en-US" altLang="zh-CN" sz="2200" dirty="0"/>
              <a:t>elastic ligament, unite </a:t>
            </a:r>
            <a:r>
              <a:rPr lang="en-US" altLang="zh-CN" sz="2200" dirty="0" err="1"/>
              <a:t>laminae</a:t>
            </a:r>
            <a:r>
              <a:rPr lang="en-US" altLang="zh-CN" sz="2200" dirty="0"/>
              <a:t> of adjacent vertebrae, and complete the posterior wall of vertebral canal; tend to prevent </a:t>
            </a:r>
            <a:r>
              <a:rPr lang="en-US" altLang="zh-CN" sz="2200" dirty="0" err="1"/>
              <a:t>hyperflexion</a:t>
            </a:r>
            <a:r>
              <a:rPr lang="en-US" altLang="zh-CN" sz="2200" dirty="0"/>
              <a:t> of the vertebral column</a:t>
            </a:r>
          </a:p>
          <a:p>
            <a:r>
              <a:rPr lang="en-US" altLang="zh-CN" sz="2200" dirty="0" err="1"/>
              <a:t>Interspinal</a:t>
            </a:r>
            <a:r>
              <a:rPr lang="en-US" altLang="zh-CN" sz="2200" dirty="0"/>
              <a:t> ligament </a:t>
            </a:r>
            <a:endParaRPr lang="zh-CN" altLang="en-US" sz="2000" b="1" dirty="0">
              <a:solidFill>
                <a:srgbClr val="0000FF"/>
              </a:solidFill>
            </a:endParaRPr>
          </a:p>
          <a:p>
            <a:r>
              <a:rPr lang="en-US" altLang="zh-CN" sz="2200" dirty="0" err="1"/>
              <a:t>Supraspinal</a:t>
            </a:r>
            <a:r>
              <a:rPr lang="en-US" altLang="zh-CN" sz="2200" dirty="0"/>
              <a:t> ligament </a:t>
            </a:r>
            <a:endParaRPr lang="zh-CN" altLang="en-US" sz="2200" dirty="0"/>
          </a:p>
          <a:p>
            <a:r>
              <a:rPr lang="en-US" altLang="zh-CN" sz="2200" dirty="0" err="1"/>
              <a:t>Intertansverse</a:t>
            </a:r>
            <a:r>
              <a:rPr lang="en-US" altLang="zh-CN" sz="2200" dirty="0"/>
              <a:t> </a:t>
            </a:r>
            <a:r>
              <a:rPr lang="en-US" altLang="zh-CN" sz="2200" dirty="0" smtClean="0"/>
              <a:t>ligament</a:t>
            </a:r>
            <a:r>
              <a:rPr lang="zh-CN" altLang="en-US" sz="2000" b="1" dirty="0" smtClean="0">
                <a:solidFill>
                  <a:srgbClr val="0000FF"/>
                </a:solidFill>
              </a:rPr>
              <a:t> </a:t>
            </a:r>
            <a:endParaRPr lang="zh-CN" altLang="en-US" sz="2000" b="1" dirty="0">
              <a:solidFill>
                <a:srgbClr val="0000FF"/>
              </a:solidFill>
            </a:endParaRPr>
          </a:p>
          <a:p>
            <a:pPr>
              <a:buNone/>
            </a:pPr>
            <a:endParaRPr lang="zh-CN" altLang="en-US" sz="2000" b="1" dirty="0">
              <a:solidFill>
                <a:srgbClr val="0000FF"/>
              </a:solidFill>
            </a:endParaRPr>
          </a:p>
        </p:txBody>
      </p:sp>
      <p:pic>
        <p:nvPicPr>
          <p:cNvPr id="28681" name="Picture 9" descr="黄韧带"/>
          <p:cNvPicPr>
            <a:picLocks noGrp="1" noChangeAspect="1" noChangeArrowheads="1"/>
          </p:cNvPicPr>
          <p:nvPr>
            <p:ph sz="quarter" idx="2"/>
          </p:nvPr>
        </p:nvPicPr>
        <p:blipFill>
          <a:blip r:embed="rId2">
            <a:lum bright="-12000" contrast="18000"/>
          </a:blip>
          <a:srcRect/>
          <a:stretch>
            <a:fillRect/>
          </a:stretch>
        </p:blipFill>
        <p:spPr>
          <a:xfrm>
            <a:off x="5148263" y="1052513"/>
            <a:ext cx="1958975" cy="2663825"/>
          </a:xfrm>
          <a:noFill/>
          <a:ln/>
        </p:spPr>
      </p:pic>
      <p:pic>
        <p:nvPicPr>
          <p:cNvPr id="28682" name="Picture 10" descr="棘间韧带"/>
          <p:cNvPicPr>
            <a:picLocks noGrp="1" noChangeAspect="1" noChangeArrowheads="1"/>
          </p:cNvPicPr>
          <p:nvPr>
            <p:ph sz="quarter" idx="3"/>
          </p:nvPr>
        </p:nvPicPr>
        <p:blipFill>
          <a:blip r:embed="rId3">
            <a:lum bright="-6000" contrast="18000"/>
          </a:blip>
          <a:srcRect/>
          <a:stretch>
            <a:fillRect/>
          </a:stretch>
        </p:blipFill>
        <p:spPr>
          <a:xfrm>
            <a:off x="7092950" y="1196975"/>
            <a:ext cx="1847850" cy="2341563"/>
          </a:xfrm>
          <a:noFill/>
          <a:ln/>
        </p:spPr>
      </p:pic>
      <p:pic>
        <p:nvPicPr>
          <p:cNvPr id="28684" name="Picture 12" descr="项韧带1"/>
          <p:cNvPicPr>
            <a:picLocks noChangeAspect="1" noChangeArrowheads="1"/>
          </p:cNvPicPr>
          <p:nvPr/>
        </p:nvPicPr>
        <p:blipFill>
          <a:blip r:embed="rId4">
            <a:lum bright="-18000" contrast="24000"/>
          </a:blip>
          <a:srcRect/>
          <a:stretch>
            <a:fillRect/>
          </a:stretch>
        </p:blipFill>
        <p:spPr bwMode="auto">
          <a:xfrm>
            <a:off x="5148263" y="3644900"/>
            <a:ext cx="1652587" cy="2665413"/>
          </a:xfrm>
          <a:prstGeom prst="rect">
            <a:avLst/>
          </a:prstGeom>
          <a:noFill/>
        </p:spPr>
      </p:pic>
      <p:pic>
        <p:nvPicPr>
          <p:cNvPr id="28686" name="Picture 14" descr="横突间韧带"/>
          <p:cNvPicPr>
            <a:picLocks noChangeAspect="1" noChangeArrowheads="1"/>
          </p:cNvPicPr>
          <p:nvPr/>
        </p:nvPicPr>
        <p:blipFill>
          <a:blip r:embed="rId5">
            <a:lum contrast="18000"/>
          </a:blip>
          <a:srcRect/>
          <a:stretch>
            <a:fillRect/>
          </a:stretch>
        </p:blipFill>
        <p:spPr bwMode="auto">
          <a:xfrm>
            <a:off x="6804025" y="3573463"/>
            <a:ext cx="2157413" cy="24590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zh-CN" b="1" dirty="0" err="1"/>
              <a:t>Atlantooccipital</a:t>
            </a:r>
            <a:r>
              <a:rPr lang="en-US" altLang="zh-CN" b="1" dirty="0"/>
              <a:t> joint</a:t>
            </a:r>
            <a:r>
              <a:rPr lang="en-US" altLang="zh-CN" dirty="0"/>
              <a:t> </a:t>
            </a:r>
            <a:endParaRPr lang="zh-CN" altLang="en-US" sz="4000" dirty="0">
              <a:ea typeface="华文新魏" pitchFamily="2" charset="-122"/>
            </a:endParaRPr>
          </a:p>
        </p:txBody>
      </p:sp>
      <p:sp>
        <p:nvSpPr>
          <p:cNvPr id="29702" name="Rectangle 6"/>
          <p:cNvSpPr>
            <a:spLocks noGrp="1" noChangeArrowheads="1"/>
          </p:cNvSpPr>
          <p:nvPr>
            <p:ph type="body" sz="half" idx="1"/>
          </p:nvPr>
        </p:nvSpPr>
        <p:spPr/>
        <p:txBody>
          <a:bodyPr/>
          <a:lstStyle/>
          <a:p>
            <a:pPr>
              <a:lnSpc>
                <a:spcPct val="90000"/>
              </a:lnSpc>
            </a:pPr>
            <a:r>
              <a:rPr lang="en-US" altLang="zh-CN" sz="2600"/>
              <a:t>Between superior articulating surfaces of atlas and occipital condyles</a:t>
            </a:r>
          </a:p>
          <a:p>
            <a:pPr>
              <a:lnSpc>
                <a:spcPct val="90000"/>
              </a:lnSpc>
            </a:pPr>
            <a:r>
              <a:rPr lang="en-US" altLang="zh-CN" sz="2600"/>
              <a:t>Supported by membrances and ligaments that join occipital bone and atlas</a:t>
            </a:r>
          </a:p>
          <a:p>
            <a:pPr>
              <a:lnSpc>
                <a:spcPct val="90000"/>
              </a:lnSpc>
            </a:pPr>
            <a:r>
              <a:rPr lang="en-US" altLang="zh-CN" sz="2600"/>
              <a:t>Action ― nodding of head, lateral tilting of head</a:t>
            </a:r>
          </a:p>
        </p:txBody>
      </p:sp>
      <p:pic>
        <p:nvPicPr>
          <p:cNvPr id="30725" name="Picture 5" descr="翼状韧带"/>
          <p:cNvPicPr>
            <a:picLocks noGrp="1" noChangeAspect="1" noChangeArrowheads="1"/>
          </p:cNvPicPr>
          <p:nvPr>
            <p:ph sz="quarter" idx="2"/>
          </p:nvPr>
        </p:nvPicPr>
        <p:blipFill>
          <a:blip r:embed="rId2"/>
          <a:srcRect/>
          <a:stretch>
            <a:fillRect/>
          </a:stretch>
        </p:blipFill>
        <p:spPr>
          <a:xfrm>
            <a:off x="4211638" y="1585913"/>
            <a:ext cx="2305050" cy="1871662"/>
          </a:xfrm>
          <a:noFill/>
          <a:ln/>
        </p:spPr>
      </p:pic>
      <p:pic>
        <p:nvPicPr>
          <p:cNvPr id="30721" name="Picture 1" descr="寰枕前膜"/>
          <p:cNvPicPr>
            <a:picLocks noGrp="1" noChangeAspect="1" noChangeArrowheads="1"/>
          </p:cNvPicPr>
          <p:nvPr>
            <p:ph sz="quarter" idx="3"/>
          </p:nvPr>
        </p:nvPicPr>
        <p:blipFill>
          <a:blip r:embed="rId3">
            <a:lum bright="-12000" contrast="18000"/>
          </a:blip>
          <a:srcRect/>
          <a:stretch>
            <a:fillRect/>
          </a:stretch>
        </p:blipFill>
        <p:spPr>
          <a:xfrm>
            <a:off x="6443663" y="1412875"/>
            <a:ext cx="2051050" cy="1819275"/>
          </a:xfrm>
          <a:noFill/>
          <a:ln/>
        </p:spPr>
      </p:pic>
      <p:pic>
        <p:nvPicPr>
          <p:cNvPr id="30723" name="Picture 3" descr="寰枕后膜"/>
          <p:cNvPicPr>
            <a:picLocks noChangeAspect="1" noChangeArrowheads="1"/>
          </p:cNvPicPr>
          <p:nvPr/>
        </p:nvPicPr>
        <p:blipFill>
          <a:blip r:embed="rId4">
            <a:lum bright="-6000" contrast="18000"/>
          </a:blip>
          <a:srcRect/>
          <a:stretch>
            <a:fillRect/>
          </a:stretch>
        </p:blipFill>
        <p:spPr bwMode="auto">
          <a:xfrm>
            <a:off x="5148263" y="3576638"/>
            <a:ext cx="2871787" cy="18875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r>
              <a:rPr lang="en-US" altLang="zh-CN" b="1" dirty="0" err="1"/>
              <a:t>Atlantoaxial</a:t>
            </a:r>
            <a:r>
              <a:rPr lang="en-US" altLang="zh-CN" b="1" dirty="0"/>
              <a:t> joint</a:t>
            </a:r>
            <a:r>
              <a:rPr lang="en-US" altLang="zh-CN" dirty="0"/>
              <a:t> </a:t>
            </a:r>
            <a:endParaRPr lang="zh-CN" altLang="en-US" dirty="0">
              <a:ea typeface="华文新魏" pitchFamily="2" charset="-122"/>
            </a:endParaRPr>
          </a:p>
        </p:txBody>
      </p:sp>
      <p:sp>
        <p:nvSpPr>
          <p:cNvPr id="31749" name="Rectangle 5"/>
          <p:cNvSpPr>
            <a:spLocks noGrp="1" noChangeArrowheads="1"/>
          </p:cNvSpPr>
          <p:nvPr>
            <p:ph type="body" sz="half" idx="1"/>
          </p:nvPr>
        </p:nvSpPr>
        <p:spPr>
          <a:xfrm>
            <a:off x="457200" y="1268413"/>
            <a:ext cx="4038600" cy="4862512"/>
          </a:xfrm>
        </p:spPr>
        <p:txBody>
          <a:bodyPr/>
          <a:lstStyle/>
          <a:p>
            <a:pPr>
              <a:lnSpc>
                <a:spcPct val="80000"/>
              </a:lnSpc>
            </a:pPr>
            <a:r>
              <a:rPr lang="en-US" altLang="zh-CN" sz="2200" dirty="0"/>
              <a:t>Three synovial joints between atlas and axis</a:t>
            </a:r>
          </a:p>
          <a:p>
            <a:pPr lvl="1">
              <a:lnSpc>
                <a:spcPct val="80000"/>
              </a:lnSpc>
            </a:pPr>
            <a:r>
              <a:rPr lang="en-US" altLang="zh-CN" sz="2000" dirty="0"/>
              <a:t>Laterally, paired joints  between articulating facets</a:t>
            </a:r>
          </a:p>
          <a:p>
            <a:pPr lvl="1">
              <a:lnSpc>
                <a:spcPct val="80000"/>
              </a:lnSpc>
            </a:pPr>
            <a:r>
              <a:rPr lang="en-US" altLang="zh-CN" sz="2000" dirty="0"/>
              <a:t>Median joint between dens of axis and anterior arch of atlas</a:t>
            </a:r>
          </a:p>
          <a:p>
            <a:pPr>
              <a:lnSpc>
                <a:spcPct val="80000"/>
              </a:lnSpc>
            </a:pPr>
            <a:r>
              <a:rPr lang="en-US" altLang="zh-CN" sz="2200" dirty="0"/>
              <a:t>Supported by ligaments  </a:t>
            </a:r>
          </a:p>
          <a:p>
            <a:pPr lvl="1">
              <a:lnSpc>
                <a:spcPct val="80000"/>
              </a:lnSpc>
            </a:pPr>
            <a:r>
              <a:rPr lang="en-US" altLang="zh-CN" sz="2000" dirty="0"/>
              <a:t>apical ligament of dens </a:t>
            </a:r>
            <a:endParaRPr lang="zh-CN" altLang="en-US" sz="1600" dirty="0">
              <a:solidFill>
                <a:srgbClr val="0000FF"/>
              </a:solidFill>
            </a:endParaRPr>
          </a:p>
          <a:p>
            <a:pPr lvl="1">
              <a:lnSpc>
                <a:spcPct val="80000"/>
              </a:lnSpc>
            </a:pPr>
            <a:r>
              <a:rPr lang="en-US" altLang="zh-CN" sz="2000" dirty="0" err="1"/>
              <a:t>alar</a:t>
            </a:r>
            <a:r>
              <a:rPr lang="en-US" altLang="zh-CN" sz="2000" dirty="0"/>
              <a:t> ligament </a:t>
            </a:r>
            <a:endParaRPr lang="zh-CN" altLang="en-US" sz="1600" dirty="0">
              <a:solidFill>
                <a:srgbClr val="0000FF"/>
              </a:solidFill>
            </a:endParaRPr>
          </a:p>
          <a:p>
            <a:pPr lvl="1">
              <a:lnSpc>
                <a:spcPct val="80000"/>
              </a:lnSpc>
            </a:pPr>
            <a:r>
              <a:rPr lang="en-US" altLang="zh-CN" sz="2000" dirty="0"/>
              <a:t>transverse ligament of </a:t>
            </a:r>
            <a:r>
              <a:rPr lang="en-US" altLang="zh-CN" sz="2000" dirty="0" smtClean="0"/>
              <a:t>atlas</a:t>
            </a:r>
            <a:endParaRPr lang="zh-CN" altLang="en-US" sz="1800" dirty="0">
              <a:solidFill>
                <a:srgbClr val="0000FF"/>
              </a:solidFill>
            </a:endParaRPr>
          </a:p>
          <a:p>
            <a:pPr lvl="1">
              <a:lnSpc>
                <a:spcPct val="80000"/>
              </a:lnSpc>
            </a:pPr>
            <a:r>
              <a:rPr lang="en-US" altLang="zh-CN" sz="2000" dirty="0" err="1"/>
              <a:t>tectorial</a:t>
            </a:r>
            <a:r>
              <a:rPr lang="en-US" altLang="zh-CN" sz="2000" dirty="0"/>
              <a:t> membrane </a:t>
            </a:r>
            <a:endParaRPr lang="zh-CN" altLang="en-US" sz="1800" dirty="0">
              <a:solidFill>
                <a:srgbClr val="0000FF"/>
              </a:solidFill>
            </a:endParaRPr>
          </a:p>
          <a:p>
            <a:pPr>
              <a:lnSpc>
                <a:spcPct val="80000"/>
              </a:lnSpc>
            </a:pPr>
            <a:r>
              <a:rPr lang="en-US" altLang="zh-CN" sz="2200" dirty="0"/>
              <a:t>Action ― allow atlas (and head) to pivot on the axis and vertebral column</a:t>
            </a:r>
          </a:p>
        </p:txBody>
      </p:sp>
      <p:pic>
        <p:nvPicPr>
          <p:cNvPr id="31752" name="Picture 8" descr="寰枢关节1"/>
          <p:cNvPicPr>
            <a:picLocks noGrp="1" noChangeAspect="1" noChangeArrowheads="1"/>
          </p:cNvPicPr>
          <p:nvPr>
            <p:ph sz="quarter" idx="2"/>
          </p:nvPr>
        </p:nvPicPr>
        <p:blipFill>
          <a:blip r:embed="rId2">
            <a:lum bright="-6000" contrast="18000"/>
          </a:blip>
          <a:srcRect/>
          <a:stretch>
            <a:fillRect/>
          </a:stretch>
        </p:blipFill>
        <p:spPr>
          <a:xfrm>
            <a:off x="4716463" y="1196975"/>
            <a:ext cx="1831975" cy="2736850"/>
          </a:xfrm>
          <a:noFill/>
          <a:ln/>
        </p:spPr>
      </p:pic>
      <p:pic>
        <p:nvPicPr>
          <p:cNvPr id="31753" name="Picture 9" descr="寰椎横韧带"/>
          <p:cNvPicPr>
            <a:picLocks noGrp="1" noChangeAspect="1" noChangeArrowheads="1"/>
          </p:cNvPicPr>
          <p:nvPr>
            <p:ph sz="quarter" idx="3"/>
          </p:nvPr>
        </p:nvPicPr>
        <p:blipFill>
          <a:blip r:embed="rId3">
            <a:lum contrast="24000"/>
          </a:blip>
          <a:srcRect/>
          <a:stretch>
            <a:fillRect/>
          </a:stretch>
        </p:blipFill>
        <p:spPr>
          <a:xfrm>
            <a:off x="6372225" y="1341438"/>
            <a:ext cx="2592388" cy="2189162"/>
          </a:xfrm>
          <a:noFill/>
          <a:ln/>
        </p:spPr>
      </p:pic>
      <p:pic>
        <p:nvPicPr>
          <p:cNvPr id="31755" name="Picture 11" descr="覆膜"/>
          <p:cNvPicPr>
            <a:picLocks noChangeAspect="1" noChangeArrowheads="1"/>
          </p:cNvPicPr>
          <p:nvPr/>
        </p:nvPicPr>
        <p:blipFill>
          <a:blip r:embed="rId4">
            <a:lum contrast="24000"/>
          </a:blip>
          <a:srcRect/>
          <a:stretch>
            <a:fillRect/>
          </a:stretch>
        </p:blipFill>
        <p:spPr bwMode="auto">
          <a:xfrm>
            <a:off x="5292725" y="3573463"/>
            <a:ext cx="2878138" cy="2527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4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normAutofit fontScale="90000"/>
          </a:bodyPr>
          <a:lstStyle/>
          <a:p>
            <a:r>
              <a:rPr lang="en-US" altLang="zh-CN" b="1"/>
              <a:t>Normal Curves of vertebral column</a:t>
            </a:r>
          </a:p>
        </p:txBody>
      </p:sp>
      <p:sp>
        <p:nvSpPr>
          <p:cNvPr id="33797" name="Rectangle 5"/>
          <p:cNvSpPr>
            <a:spLocks noGrp="1" noChangeArrowheads="1"/>
          </p:cNvSpPr>
          <p:nvPr>
            <p:ph type="body" sz="half" idx="1"/>
          </p:nvPr>
        </p:nvSpPr>
        <p:spPr>
          <a:xfrm>
            <a:off x="457200" y="1600200"/>
            <a:ext cx="4043363" cy="4530725"/>
          </a:xfrm>
        </p:spPr>
        <p:txBody>
          <a:bodyPr/>
          <a:lstStyle/>
          <a:p>
            <a:pPr>
              <a:lnSpc>
                <a:spcPct val="80000"/>
              </a:lnSpc>
            </a:pPr>
            <a:r>
              <a:rPr lang="en-US" altLang="zh-CN" sz="2000" b="1" dirty="0"/>
              <a:t>Cervical </a:t>
            </a:r>
            <a:r>
              <a:rPr lang="en-US" altLang="zh-CN" sz="2000" b="1" dirty="0" smtClean="0"/>
              <a:t>curvature</a:t>
            </a:r>
            <a:r>
              <a:rPr lang="zh-CN" altLang="en-US" sz="1800" b="1" dirty="0">
                <a:solidFill>
                  <a:srgbClr val="0000FF"/>
                </a:solidFill>
              </a:rPr>
              <a:t> </a:t>
            </a:r>
            <a:r>
              <a:rPr lang="en-US" altLang="zh-CN" sz="1800" b="1" dirty="0" smtClean="0">
                <a:solidFill>
                  <a:srgbClr val="0000FF"/>
                </a:solidFill>
              </a:rPr>
              <a:t>		</a:t>
            </a:r>
            <a:r>
              <a:rPr lang="en-US" altLang="zh-CN" sz="2000" dirty="0" smtClean="0"/>
              <a:t>convex </a:t>
            </a:r>
            <a:r>
              <a:rPr lang="en-US" altLang="zh-CN" sz="2000" dirty="0"/>
              <a:t>forward</a:t>
            </a:r>
          </a:p>
          <a:p>
            <a:pPr>
              <a:lnSpc>
                <a:spcPct val="80000"/>
              </a:lnSpc>
            </a:pPr>
            <a:r>
              <a:rPr lang="en-US" altLang="zh-CN" sz="2000" b="1" dirty="0"/>
              <a:t>Thoracic </a:t>
            </a:r>
            <a:r>
              <a:rPr lang="en-US" altLang="zh-CN" sz="2000" b="1" dirty="0" smtClean="0"/>
              <a:t>curvature</a:t>
            </a:r>
            <a:r>
              <a:rPr lang="en-US" altLang="zh-CN" sz="1800" b="1" dirty="0">
                <a:solidFill>
                  <a:srgbClr val="0000FF"/>
                </a:solidFill>
              </a:rPr>
              <a:t>	</a:t>
            </a:r>
            <a:r>
              <a:rPr lang="en-US" altLang="zh-CN" sz="1800" b="1" dirty="0" smtClean="0">
                <a:solidFill>
                  <a:srgbClr val="0000FF"/>
                </a:solidFill>
              </a:rPr>
              <a:t>	</a:t>
            </a:r>
            <a:r>
              <a:rPr lang="en-US" altLang="zh-CN" sz="2000" dirty="0" smtClean="0"/>
              <a:t>convex </a:t>
            </a:r>
            <a:r>
              <a:rPr lang="en-US" altLang="zh-CN" sz="2000" dirty="0"/>
              <a:t>backward </a:t>
            </a:r>
          </a:p>
          <a:p>
            <a:pPr>
              <a:lnSpc>
                <a:spcPct val="80000"/>
              </a:lnSpc>
            </a:pPr>
            <a:r>
              <a:rPr lang="en-US" altLang="zh-CN" sz="2000" b="1" dirty="0"/>
              <a:t>Lumbar </a:t>
            </a:r>
            <a:r>
              <a:rPr lang="en-US" altLang="zh-CN" sz="2000" b="1" dirty="0" smtClean="0"/>
              <a:t>curvature</a:t>
            </a:r>
            <a:r>
              <a:rPr lang="en-US" altLang="zh-CN" sz="1800" b="1" dirty="0">
                <a:solidFill>
                  <a:srgbClr val="0000FF"/>
                </a:solidFill>
              </a:rPr>
              <a:t>	</a:t>
            </a:r>
            <a:endParaRPr lang="zh-CN" altLang="en-US" sz="1800" b="1" dirty="0">
              <a:solidFill>
                <a:srgbClr val="0000FF"/>
              </a:solidFill>
            </a:endParaRPr>
          </a:p>
          <a:p>
            <a:pPr>
              <a:lnSpc>
                <a:spcPct val="80000"/>
              </a:lnSpc>
              <a:buFont typeface="Wingdings" pitchFamily="2" charset="2"/>
              <a:buNone/>
            </a:pPr>
            <a:r>
              <a:rPr lang="zh-CN" altLang="en-US" sz="2000" dirty="0"/>
              <a:t>    </a:t>
            </a:r>
            <a:r>
              <a:rPr lang="en-US" altLang="zh-CN" sz="2000" dirty="0" smtClean="0"/>
              <a:t>		convex </a:t>
            </a:r>
            <a:r>
              <a:rPr lang="en-US" altLang="zh-CN" sz="2000" dirty="0"/>
              <a:t>forward</a:t>
            </a:r>
          </a:p>
          <a:p>
            <a:pPr>
              <a:lnSpc>
                <a:spcPct val="80000"/>
              </a:lnSpc>
            </a:pPr>
            <a:r>
              <a:rPr lang="en-US" altLang="zh-CN" sz="2000" b="1" dirty="0"/>
              <a:t>Sacral </a:t>
            </a:r>
            <a:r>
              <a:rPr lang="en-US" altLang="zh-CN" sz="2000" b="1" dirty="0" smtClean="0"/>
              <a:t>curvature</a:t>
            </a:r>
            <a:r>
              <a:rPr lang="en-US" altLang="zh-CN" sz="1800" b="1" dirty="0">
                <a:solidFill>
                  <a:srgbClr val="0000FF"/>
                </a:solidFill>
              </a:rPr>
              <a:t>	</a:t>
            </a:r>
            <a:r>
              <a:rPr lang="en-US" altLang="zh-CN" sz="1800" b="1" dirty="0" smtClean="0">
                <a:solidFill>
                  <a:srgbClr val="0000FF"/>
                </a:solidFill>
              </a:rPr>
              <a:t>		</a:t>
            </a:r>
            <a:r>
              <a:rPr lang="zh-CN" altLang="en-US" sz="2000" dirty="0" smtClean="0"/>
              <a:t> </a:t>
            </a:r>
            <a:r>
              <a:rPr lang="en-US" altLang="zh-CN" sz="2000" dirty="0"/>
              <a:t>convex backward</a:t>
            </a:r>
          </a:p>
          <a:p>
            <a:pPr>
              <a:lnSpc>
                <a:spcPct val="80000"/>
              </a:lnSpc>
              <a:buFont typeface="Wingdings" pitchFamily="2" charset="2"/>
              <a:buNone/>
            </a:pPr>
            <a:r>
              <a:rPr lang="en-US" altLang="zh-CN" sz="2400" b="1" dirty="0">
                <a:solidFill>
                  <a:schemeClr val="tx2"/>
                </a:solidFill>
              </a:rPr>
              <a:t>    Movement of the vertebral column</a:t>
            </a:r>
            <a:r>
              <a:rPr lang="en-US" altLang="zh-CN" sz="2000" dirty="0"/>
              <a:t> </a:t>
            </a:r>
          </a:p>
          <a:p>
            <a:pPr>
              <a:lnSpc>
                <a:spcPct val="80000"/>
              </a:lnSpc>
            </a:pPr>
            <a:r>
              <a:rPr lang="en-US" altLang="zh-CN" sz="2000" dirty="0"/>
              <a:t>flexion </a:t>
            </a:r>
          </a:p>
          <a:p>
            <a:pPr>
              <a:lnSpc>
                <a:spcPct val="80000"/>
              </a:lnSpc>
            </a:pPr>
            <a:r>
              <a:rPr lang="en-US" altLang="zh-CN" sz="2000" dirty="0"/>
              <a:t>extension</a:t>
            </a:r>
          </a:p>
          <a:p>
            <a:pPr>
              <a:lnSpc>
                <a:spcPct val="80000"/>
              </a:lnSpc>
            </a:pPr>
            <a:r>
              <a:rPr lang="en-US" altLang="zh-CN" sz="2000" dirty="0"/>
              <a:t>lateral flexion </a:t>
            </a:r>
          </a:p>
          <a:p>
            <a:pPr>
              <a:lnSpc>
                <a:spcPct val="80000"/>
              </a:lnSpc>
            </a:pPr>
            <a:r>
              <a:rPr lang="en-US" altLang="zh-CN" sz="2000" dirty="0"/>
              <a:t>rotation</a:t>
            </a:r>
          </a:p>
        </p:txBody>
      </p:sp>
      <p:pic>
        <p:nvPicPr>
          <p:cNvPr id="33799" name="Picture 7" descr="脊柱"/>
          <p:cNvPicPr>
            <a:picLocks noGrp="1" noChangeAspect="1" noChangeArrowheads="1"/>
          </p:cNvPicPr>
          <p:nvPr>
            <p:ph sz="half" idx="2"/>
          </p:nvPr>
        </p:nvPicPr>
        <p:blipFill>
          <a:blip r:embed="rId2">
            <a:lum bright="-12000" contrast="18000"/>
          </a:blip>
          <a:srcRect/>
          <a:stretch>
            <a:fillRect/>
          </a:stretch>
        </p:blipFill>
        <p:spPr>
          <a:xfrm>
            <a:off x="4597400" y="981075"/>
            <a:ext cx="3787775" cy="51498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79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79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79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79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r>
              <a:rPr lang="en-US" altLang="zh-CN" b="1" dirty="0"/>
              <a:t>Thoracic cage </a:t>
            </a:r>
            <a:endParaRPr lang="zh-CN" altLang="en-US" b="1" dirty="0">
              <a:ea typeface="华文新魏" pitchFamily="2" charset="-122"/>
            </a:endParaRPr>
          </a:p>
        </p:txBody>
      </p:sp>
      <p:sp>
        <p:nvSpPr>
          <p:cNvPr id="38917" name="Rectangle 5"/>
          <p:cNvSpPr>
            <a:spLocks noGrp="1" noChangeArrowheads="1"/>
          </p:cNvSpPr>
          <p:nvPr>
            <p:ph type="body" sz="half" idx="1"/>
          </p:nvPr>
        </p:nvSpPr>
        <p:spPr/>
        <p:txBody>
          <a:bodyPr/>
          <a:lstStyle/>
          <a:p>
            <a:pPr>
              <a:buFont typeface="Wingdings" pitchFamily="2" charset="2"/>
              <a:buNone/>
            </a:pPr>
            <a:r>
              <a:rPr lang="en-US" altLang="zh-CN" sz="3200" b="1">
                <a:solidFill>
                  <a:schemeClr val="tx2"/>
                </a:solidFill>
              </a:rPr>
              <a:t>Composition</a:t>
            </a:r>
          </a:p>
          <a:p>
            <a:pPr>
              <a:buFont typeface="Wingdings" pitchFamily="2" charset="2"/>
              <a:buNone/>
            </a:pPr>
            <a:r>
              <a:rPr lang="en-US" altLang="zh-CN" sz="2600" b="1"/>
              <a:t>Bones</a:t>
            </a:r>
            <a:r>
              <a:rPr lang="en-US" altLang="zh-CN" sz="2600"/>
              <a:t> ― consists of twelve thoracic vertebrae, twelve pairs of ribs and costal cartilages, and sternum</a:t>
            </a:r>
          </a:p>
        </p:txBody>
      </p:sp>
      <p:pic>
        <p:nvPicPr>
          <p:cNvPr id="38919" name="Picture 7" descr="胸廓1"/>
          <p:cNvPicPr>
            <a:picLocks noGrp="1" noChangeAspect="1" noChangeArrowheads="1"/>
          </p:cNvPicPr>
          <p:nvPr>
            <p:ph sz="half" idx="2"/>
          </p:nvPr>
        </p:nvPicPr>
        <p:blipFill>
          <a:blip r:embed="rId2"/>
          <a:srcRect/>
          <a:stretch>
            <a:fillRect/>
          </a:stretch>
        </p:blipFill>
        <p:spPr>
          <a:xfrm>
            <a:off x="4357688" y="1196975"/>
            <a:ext cx="4214812" cy="48688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5" name="Rectangle 5"/>
          <p:cNvSpPr>
            <a:spLocks noGrp="1" noChangeArrowheads="1"/>
          </p:cNvSpPr>
          <p:nvPr>
            <p:ph type="body" sz="half" idx="1"/>
          </p:nvPr>
        </p:nvSpPr>
        <p:spPr>
          <a:xfrm>
            <a:off x="457200" y="620713"/>
            <a:ext cx="4546600" cy="5510212"/>
          </a:xfrm>
        </p:spPr>
        <p:txBody>
          <a:bodyPr/>
          <a:lstStyle/>
          <a:p>
            <a:pPr>
              <a:lnSpc>
                <a:spcPct val="90000"/>
              </a:lnSpc>
              <a:buFont typeface="Wingdings" pitchFamily="2" charset="2"/>
              <a:buNone/>
            </a:pPr>
            <a:r>
              <a:rPr lang="en-US" altLang="zh-CN" sz="3200" b="1" dirty="0"/>
              <a:t>Joints</a:t>
            </a:r>
          </a:p>
          <a:p>
            <a:pPr>
              <a:lnSpc>
                <a:spcPct val="90000"/>
              </a:lnSpc>
            </a:pPr>
            <a:r>
              <a:rPr lang="en-US" altLang="zh-CN" sz="2600" dirty="0" err="1"/>
              <a:t>Costovertebral</a:t>
            </a:r>
            <a:r>
              <a:rPr lang="en-US" altLang="zh-CN" sz="2600" dirty="0"/>
              <a:t> </a:t>
            </a:r>
            <a:r>
              <a:rPr lang="en-US" altLang="zh-CN" sz="2600" dirty="0" smtClean="0"/>
              <a:t>joints</a:t>
            </a:r>
            <a:endParaRPr lang="zh-CN" altLang="en-US" sz="2000" b="1" dirty="0">
              <a:solidFill>
                <a:srgbClr val="0000FF"/>
              </a:solidFill>
            </a:endParaRPr>
          </a:p>
          <a:p>
            <a:pPr lvl="1">
              <a:lnSpc>
                <a:spcPct val="90000"/>
              </a:lnSpc>
            </a:pPr>
            <a:r>
              <a:rPr lang="en-US" altLang="zh-CN" sz="2200" dirty="0"/>
              <a:t>Joints of costal head </a:t>
            </a:r>
            <a:endParaRPr lang="zh-CN" altLang="en-US" sz="2000" b="1" dirty="0">
              <a:solidFill>
                <a:srgbClr val="0000FF"/>
              </a:solidFill>
            </a:endParaRPr>
          </a:p>
          <a:p>
            <a:pPr lvl="1">
              <a:lnSpc>
                <a:spcPct val="90000"/>
              </a:lnSpc>
            </a:pPr>
            <a:r>
              <a:rPr lang="en-US" altLang="zh-CN" sz="2200" dirty="0" err="1"/>
              <a:t>Costotransverse</a:t>
            </a:r>
            <a:r>
              <a:rPr lang="en-US" altLang="zh-CN" sz="2200" dirty="0"/>
              <a:t> joints </a:t>
            </a:r>
            <a:endParaRPr lang="zh-CN" altLang="en-US" sz="2200" dirty="0"/>
          </a:p>
          <a:p>
            <a:pPr>
              <a:lnSpc>
                <a:spcPct val="90000"/>
              </a:lnSpc>
            </a:pPr>
            <a:r>
              <a:rPr lang="en-US" altLang="zh-CN" sz="2600" dirty="0" err="1"/>
              <a:t>Sternocostal</a:t>
            </a:r>
            <a:r>
              <a:rPr lang="en-US" altLang="zh-CN" sz="2600" dirty="0"/>
              <a:t> joints </a:t>
            </a:r>
            <a:endParaRPr lang="zh-CN" altLang="en-US" sz="2400" b="1" dirty="0">
              <a:solidFill>
                <a:srgbClr val="0000FF"/>
              </a:solidFill>
            </a:endParaRPr>
          </a:p>
          <a:p>
            <a:pPr lvl="1">
              <a:lnSpc>
                <a:spcPct val="90000"/>
              </a:lnSpc>
            </a:pPr>
            <a:r>
              <a:rPr lang="en-US" altLang="zh-CN" sz="2200" dirty="0" err="1"/>
              <a:t>Sternocostal</a:t>
            </a:r>
            <a:r>
              <a:rPr lang="en-US" altLang="zh-CN" sz="2200" dirty="0"/>
              <a:t> </a:t>
            </a:r>
            <a:r>
              <a:rPr lang="en-US" altLang="zh-CN" sz="2200" dirty="0" err="1"/>
              <a:t>synchondrosis</a:t>
            </a:r>
            <a:r>
              <a:rPr lang="en-US" altLang="zh-CN" sz="2200" dirty="0"/>
              <a:t> of first rib </a:t>
            </a:r>
            <a:endParaRPr lang="zh-CN" altLang="en-US" sz="2000" b="1" dirty="0">
              <a:solidFill>
                <a:srgbClr val="0000FF"/>
              </a:solidFill>
            </a:endParaRPr>
          </a:p>
          <a:p>
            <a:pPr lvl="1">
              <a:lnSpc>
                <a:spcPct val="90000"/>
              </a:lnSpc>
            </a:pPr>
            <a:r>
              <a:rPr lang="en-US" altLang="zh-CN" sz="2200" dirty="0" err="1"/>
              <a:t>Sternocostal</a:t>
            </a:r>
            <a:r>
              <a:rPr lang="en-US" altLang="zh-CN" sz="2200" dirty="0"/>
              <a:t> </a:t>
            </a:r>
            <a:r>
              <a:rPr lang="en-US" altLang="zh-CN" sz="2200" dirty="0" smtClean="0"/>
              <a:t>joints </a:t>
            </a:r>
            <a:endParaRPr lang="en-US" altLang="zh-CN" sz="2200" dirty="0"/>
          </a:p>
          <a:p>
            <a:pPr lvl="1">
              <a:lnSpc>
                <a:spcPct val="90000"/>
              </a:lnSpc>
            </a:pPr>
            <a:r>
              <a:rPr lang="en-US" altLang="zh-CN" sz="2200" dirty="0" err="1"/>
              <a:t>Interchondral</a:t>
            </a:r>
            <a:r>
              <a:rPr lang="en-US" altLang="zh-CN" sz="2200" dirty="0"/>
              <a:t> </a:t>
            </a:r>
            <a:r>
              <a:rPr lang="en-US" altLang="zh-CN" sz="2200" dirty="0" smtClean="0"/>
              <a:t>joints</a:t>
            </a:r>
            <a:r>
              <a:rPr lang="en-US" altLang="zh-CN" sz="2000" b="1" dirty="0">
                <a:solidFill>
                  <a:srgbClr val="0000FF"/>
                </a:solidFill>
              </a:rPr>
              <a:t>:</a:t>
            </a:r>
            <a:r>
              <a:rPr lang="en-US" altLang="zh-CN" sz="2200" dirty="0" smtClean="0"/>
              <a:t> </a:t>
            </a:r>
            <a:r>
              <a:rPr lang="en-US" altLang="zh-CN" sz="2200" dirty="0"/>
              <a:t>between costal cartilages 8, 9, and 10 to form the costal </a:t>
            </a:r>
            <a:r>
              <a:rPr lang="en-US" altLang="zh-CN" sz="2200" dirty="0" smtClean="0"/>
              <a:t>arch</a:t>
            </a:r>
            <a:endParaRPr lang="zh-CN" altLang="en-US" sz="2000" b="1" dirty="0">
              <a:solidFill>
                <a:srgbClr val="0000FF"/>
              </a:solidFill>
            </a:endParaRPr>
          </a:p>
        </p:txBody>
      </p:sp>
      <p:pic>
        <p:nvPicPr>
          <p:cNvPr id="40968" name="Picture 8" descr="肋椎关节"/>
          <p:cNvPicPr>
            <a:picLocks noGrp="1" noChangeAspect="1" noChangeArrowheads="1"/>
          </p:cNvPicPr>
          <p:nvPr>
            <p:ph sz="quarter" idx="2"/>
          </p:nvPr>
        </p:nvPicPr>
        <p:blipFill>
          <a:blip r:embed="rId2">
            <a:lum contrast="18000"/>
          </a:blip>
          <a:srcRect/>
          <a:stretch>
            <a:fillRect/>
          </a:stretch>
        </p:blipFill>
        <p:spPr>
          <a:xfrm>
            <a:off x="4067175" y="346075"/>
            <a:ext cx="4759325" cy="2138363"/>
          </a:xfrm>
          <a:noFill/>
          <a:ln/>
        </p:spPr>
      </p:pic>
      <p:pic>
        <p:nvPicPr>
          <p:cNvPr id="40969" name="Picture 9" descr="胸廓1"/>
          <p:cNvPicPr>
            <a:picLocks noGrp="1" noChangeAspect="1" noChangeArrowheads="1"/>
          </p:cNvPicPr>
          <p:nvPr>
            <p:ph sz="quarter" idx="3"/>
          </p:nvPr>
        </p:nvPicPr>
        <p:blipFill>
          <a:blip r:embed="rId3">
            <a:lum bright="-12000" contrast="18000"/>
          </a:blip>
          <a:srcRect/>
          <a:stretch>
            <a:fillRect/>
          </a:stretch>
        </p:blipFill>
        <p:spPr>
          <a:xfrm>
            <a:off x="5508625" y="2349500"/>
            <a:ext cx="3275013" cy="37814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6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6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9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911225"/>
          </a:xfrm>
        </p:spPr>
        <p:txBody>
          <a:bodyPr>
            <a:normAutofit fontScale="90000"/>
          </a:bodyPr>
          <a:lstStyle/>
          <a:p>
            <a:r>
              <a:rPr lang="en-US" altLang="zh-CN" b="1" dirty="0"/>
              <a:t>General features of thoracic cage</a:t>
            </a:r>
          </a:p>
        </p:txBody>
      </p:sp>
      <p:sp>
        <p:nvSpPr>
          <p:cNvPr id="43012" name="Rectangle 4"/>
          <p:cNvSpPr>
            <a:spLocks noGrp="1" noChangeArrowheads="1"/>
          </p:cNvSpPr>
          <p:nvPr>
            <p:ph type="body" sz="half" idx="1"/>
          </p:nvPr>
        </p:nvSpPr>
        <p:spPr>
          <a:xfrm>
            <a:off x="457200" y="1052513"/>
            <a:ext cx="4762500" cy="5078412"/>
          </a:xfrm>
        </p:spPr>
        <p:txBody>
          <a:bodyPr/>
          <a:lstStyle/>
          <a:p>
            <a:pPr>
              <a:lnSpc>
                <a:spcPct val="90000"/>
              </a:lnSpc>
            </a:pPr>
            <a:r>
              <a:rPr lang="en-US" altLang="zh-CN" sz="2200" dirty="0"/>
              <a:t>Roughly cone-shape, narrow above and broad below, flattened from before-backwards, longer behind than in front</a:t>
            </a:r>
          </a:p>
          <a:p>
            <a:pPr>
              <a:lnSpc>
                <a:spcPct val="90000"/>
              </a:lnSpc>
            </a:pPr>
            <a:r>
              <a:rPr lang="en-US" altLang="zh-CN" sz="2200" b="1" dirty="0"/>
              <a:t>Inlet of </a:t>
            </a:r>
            <a:r>
              <a:rPr lang="en-US" altLang="zh-CN" sz="2200" b="1" dirty="0" smtClean="0"/>
              <a:t>thorax</a:t>
            </a:r>
            <a:r>
              <a:rPr lang="en-US" altLang="zh-CN" sz="2200" dirty="0" smtClean="0"/>
              <a:t>: </a:t>
            </a:r>
            <a:r>
              <a:rPr lang="en-US" altLang="zh-CN" sz="2200" dirty="0"/>
              <a:t>bounded by upper border of </a:t>
            </a:r>
            <a:r>
              <a:rPr lang="en-US" altLang="zh-CN" sz="2200" dirty="0" err="1"/>
              <a:t>manubrium</a:t>
            </a:r>
            <a:r>
              <a:rPr lang="en-US" altLang="zh-CN" sz="2200" dirty="0"/>
              <a:t>, first rib, and vertebra T1</a:t>
            </a:r>
          </a:p>
          <a:p>
            <a:pPr>
              <a:lnSpc>
                <a:spcPct val="90000"/>
              </a:lnSpc>
            </a:pPr>
            <a:r>
              <a:rPr lang="en-US" altLang="zh-CN" sz="2200" b="1" dirty="0"/>
              <a:t>Outlet of </a:t>
            </a:r>
            <a:r>
              <a:rPr lang="en-US" altLang="zh-CN" sz="2200" b="1" dirty="0" smtClean="0"/>
              <a:t>thorax</a:t>
            </a:r>
            <a:r>
              <a:rPr lang="en-US" altLang="zh-CN" sz="2200" dirty="0" smtClean="0"/>
              <a:t>: </a:t>
            </a:r>
            <a:r>
              <a:rPr lang="en-US" altLang="zh-CN" sz="2200" dirty="0"/>
              <a:t>bounded by vertebra T12, 12th and 11th ribs, costal arch and </a:t>
            </a:r>
            <a:r>
              <a:rPr lang="en-US" altLang="zh-CN" sz="2200" dirty="0" err="1"/>
              <a:t>xiphoid</a:t>
            </a:r>
            <a:r>
              <a:rPr lang="en-US" altLang="zh-CN" sz="2200" dirty="0"/>
              <a:t> process</a:t>
            </a:r>
          </a:p>
          <a:p>
            <a:pPr>
              <a:lnSpc>
                <a:spcPct val="90000"/>
              </a:lnSpc>
            </a:pPr>
            <a:r>
              <a:rPr lang="en-US" altLang="zh-CN" sz="2200" dirty="0" err="1"/>
              <a:t>Infrasternal</a:t>
            </a:r>
            <a:r>
              <a:rPr lang="en-US" altLang="zh-CN" sz="2200" dirty="0"/>
              <a:t> </a:t>
            </a:r>
            <a:r>
              <a:rPr lang="en-US" altLang="zh-CN" sz="2200" dirty="0" smtClean="0"/>
              <a:t>angle: </a:t>
            </a:r>
            <a:r>
              <a:rPr lang="en-US" altLang="zh-CN" sz="2200" dirty="0"/>
              <a:t>formed by the costal arch of both side</a:t>
            </a:r>
          </a:p>
          <a:p>
            <a:pPr>
              <a:lnSpc>
                <a:spcPct val="90000"/>
              </a:lnSpc>
            </a:pPr>
            <a:r>
              <a:rPr lang="en-US" altLang="zh-CN" sz="2200" dirty="0" err="1"/>
              <a:t>Intercostal</a:t>
            </a:r>
            <a:r>
              <a:rPr lang="en-US" altLang="zh-CN" sz="2200" dirty="0"/>
              <a:t> </a:t>
            </a:r>
            <a:r>
              <a:rPr lang="en-US" altLang="zh-CN" sz="2200" dirty="0" smtClean="0"/>
              <a:t>spaces: </a:t>
            </a:r>
            <a:r>
              <a:rPr lang="en-US" altLang="zh-CN" sz="2200" dirty="0"/>
              <a:t>lie between the ribs</a:t>
            </a:r>
          </a:p>
        </p:txBody>
      </p:sp>
      <p:pic>
        <p:nvPicPr>
          <p:cNvPr id="43014" name="Picture 6" descr="胸廓1"/>
          <p:cNvPicPr>
            <a:picLocks noGrp="1" noChangeAspect="1" noChangeArrowheads="1"/>
          </p:cNvPicPr>
          <p:nvPr>
            <p:ph sz="half" idx="2"/>
          </p:nvPr>
        </p:nvPicPr>
        <p:blipFill>
          <a:blip r:embed="rId2">
            <a:lum bright="-12000" contrast="18000"/>
          </a:blip>
          <a:srcRect/>
          <a:stretch>
            <a:fillRect/>
          </a:stretch>
        </p:blipFill>
        <p:spPr>
          <a:xfrm>
            <a:off x="5053013" y="981075"/>
            <a:ext cx="4090987" cy="4724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1" name="Rectangle 5"/>
          <p:cNvSpPr>
            <a:spLocks noGrp="1" noChangeArrowheads="1"/>
          </p:cNvSpPr>
          <p:nvPr>
            <p:ph type="body" sz="half" idx="1"/>
          </p:nvPr>
        </p:nvSpPr>
        <p:spPr>
          <a:xfrm>
            <a:off x="457200" y="333375"/>
            <a:ext cx="8435975" cy="1655763"/>
          </a:xfrm>
        </p:spPr>
        <p:txBody>
          <a:bodyPr/>
          <a:lstStyle/>
          <a:p>
            <a:r>
              <a:rPr lang="en-US" altLang="zh-CN" sz="2600" b="1"/>
              <a:t>Function:</a:t>
            </a:r>
            <a:r>
              <a:rPr lang="en-US" altLang="zh-CN" sz="2600"/>
              <a:t> </a:t>
            </a:r>
          </a:p>
          <a:p>
            <a:pPr lvl="1"/>
            <a:r>
              <a:rPr lang="en-US" altLang="zh-CN" sz="2200"/>
              <a:t>protects the organs in the thoracic cavity and upper abdominal cavity; </a:t>
            </a:r>
          </a:p>
          <a:p>
            <a:pPr lvl="1"/>
            <a:r>
              <a:rPr lang="en-US" altLang="zh-CN" sz="2200"/>
              <a:t>plays a vital role in the process of breathing</a:t>
            </a:r>
          </a:p>
        </p:txBody>
      </p:sp>
      <p:pic>
        <p:nvPicPr>
          <p:cNvPr id="45063" name="Picture 7" descr="胸廓运动"/>
          <p:cNvPicPr>
            <a:picLocks noGrp="1" noChangeAspect="1" noChangeArrowheads="1"/>
          </p:cNvPicPr>
          <p:nvPr>
            <p:ph sz="half" idx="2"/>
          </p:nvPr>
        </p:nvPicPr>
        <p:blipFill>
          <a:blip r:embed="rId2">
            <a:lum bright="-12000" contrast="18000"/>
          </a:blip>
          <a:srcRect/>
          <a:stretch>
            <a:fillRect/>
          </a:stretch>
        </p:blipFill>
        <p:spPr>
          <a:xfrm>
            <a:off x="1187450" y="2133600"/>
            <a:ext cx="7416800" cy="3678238"/>
          </a:xfrm>
          <a:noFill/>
          <a:ln/>
        </p:spPr>
      </p:pic>
      <p:sp>
        <p:nvSpPr>
          <p:cNvPr id="45064" name="Text Box 8"/>
          <p:cNvSpPr txBox="1">
            <a:spLocks noChangeArrowheads="1"/>
          </p:cNvSpPr>
          <p:nvPr/>
        </p:nvSpPr>
        <p:spPr bwMode="auto">
          <a:xfrm>
            <a:off x="1600200" y="5681663"/>
            <a:ext cx="1352550" cy="641350"/>
          </a:xfrm>
          <a:prstGeom prst="rect">
            <a:avLst/>
          </a:prstGeom>
          <a:noFill/>
          <a:ln w="9525">
            <a:noFill/>
            <a:miter lim="800000"/>
            <a:headEnd/>
            <a:tailEnd/>
          </a:ln>
          <a:effectLst/>
        </p:spPr>
        <p:txBody>
          <a:bodyPr wrap="none">
            <a:spAutoFit/>
          </a:bodyPr>
          <a:lstStyle/>
          <a:p>
            <a:r>
              <a:rPr lang="en-US" altLang="zh-CN" b="1"/>
              <a:t>Inspiration</a:t>
            </a:r>
          </a:p>
          <a:p>
            <a:endParaRPr lang="en-US" altLang="zh-CN" b="1"/>
          </a:p>
        </p:txBody>
      </p:sp>
      <p:sp>
        <p:nvSpPr>
          <p:cNvPr id="45065" name="Text Box 9"/>
          <p:cNvSpPr txBox="1">
            <a:spLocks noChangeArrowheads="1"/>
          </p:cNvSpPr>
          <p:nvPr/>
        </p:nvSpPr>
        <p:spPr bwMode="auto">
          <a:xfrm>
            <a:off x="6351588" y="5608638"/>
            <a:ext cx="1365250" cy="366712"/>
          </a:xfrm>
          <a:prstGeom prst="rect">
            <a:avLst/>
          </a:prstGeom>
          <a:noFill/>
          <a:ln w="9525">
            <a:noFill/>
            <a:miter lim="800000"/>
            <a:headEnd/>
            <a:tailEnd/>
          </a:ln>
          <a:effectLst/>
        </p:spPr>
        <p:txBody>
          <a:bodyPr wrap="none">
            <a:spAutoFit/>
          </a:bodyPr>
          <a:lstStyle/>
          <a:p>
            <a:r>
              <a:rPr lang="en-US" altLang="zh-CN" b="1"/>
              <a:t>Expiration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6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Fibrous Joints (Fixed joint)</a:t>
            </a:r>
            <a:endParaRPr lang="en-US" dirty="0"/>
          </a:p>
        </p:txBody>
      </p:sp>
      <p:sp>
        <p:nvSpPr>
          <p:cNvPr id="3" name="Content Placeholder 2"/>
          <p:cNvSpPr>
            <a:spLocks noGrp="1"/>
          </p:cNvSpPr>
          <p:nvPr>
            <p:ph idx="1"/>
          </p:nvPr>
        </p:nvSpPr>
        <p:spPr/>
        <p:txBody>
          <a:bodyPr/>
          <a:lstStyle/>
          <a:p>
            <a:pPr>
              <a:defRPr/>
            </a:pPr>
            <a:r>
              <a:rPr lang="en-GB" sz="2000" dirty="0"/>
              <a:t>The joints that are held together by dense fibrous tissue</a:t>
            </a:r>
          </a:p>
          <a:p>
            <a:pPr>
              <a:defRPr/>
            </a:pPr>
            <a:r>
              <a:rPr lang="en-GB" sz="2000" dirty="0"/>
              <a:t>No movement occurs in these joints except </a:t>
            </a:r>
            <a:r>
              <a:rPr lang="en-GB" sz="2000" dirty="0" err="1"/>
              <a:t>syndesmoses</a:t>
            </a:r>
            <a:r>
              <a:rPr lang="en-GB" sz="2000" dirty="0"/>
              <a:t> which allows little </a:t>
            </a:r>
            <a:r>
              <a:rPr lang="en-GB" sz="2000" dirty="0" smtClean="0"/>
              <a:t>movement</a:t>
            </a:r>
          </a:p>
          <a:p>
            <a:pPr>
              <a:defRPr/>
            </a:pPr>
            <a:r>
              <a:rPr lang="en-GB" sz="2000" dirty="0" smtClean="0"/>
              <a:t>Types of Fibrous Tissue:</a:t>
            </a:r>
            <a:endParaRPr lang="en-GB" sz="2000" dirty="0"/>
          </a:p>
          <a:p>
            <a:pPr marL="914400" lvl="1" indent="-457200">
              <a:buFont typeface="+mj-lt"/>
              <a:buAutoNum type="alphaLcParenR"/>
              <a:defRPr/>
            </a:pPr>
            <a:r>
              <a:rPr lang="en-GB" sz="2000" dirty="0"/>
              <a:t>Suture</a:t>
            </a:r>
          </a:p>
          <a:p>
            <a:pPr marL="914400" lvl="1" indent="-457200">
              <a:buFont typeface="+mj-lt"/>
              <a:buAutoNum type="alphaLcParenR"/>
              <a:defRPr/>
            </a:pPr>
            <a:r>
              <a:rPr lang="en-GB" sz="2000" dirty="0" err="1"/>
              <a:t>Syndesmoses</a:t>
            </a:r>
            <a:r>
              <a:rPr lang="en-GB" sz="2000" dirty="0"/>
              <a:t>					</a:t>
            </a:r>
          </a:p>
          <a:p>
            <a:pPr marL="914400" lvl="1" indent="-457200">
              <a:buFont typeface="+mj-lt"/>
              <a:buAutoNum type="alphaLcParenR"/>
              <a:defRPr/>
            </a:pPr>
            <a:r>
              <a:rPr lang="en-GB" sz="2000" dirty="0" err="1"/>
              <a:t>Gomphosis</a:t>
            </a:r>
            <a:endParaRPr lang="en-GB" sz="2000" dirty="0"/>
          </a:p>
          <a:p>
            <a:endParaRPr lang="en-US" dirty="0"/>
          </a:p>
        </p:txBody>
      </p:sp>
      <p:pic>
        <p:nvPicPr>
          <p:cNvPr id="4" name="Picture 15" descr="08_01"/>
          <p:cNvPicPr>
            <a:picLocks noChangeAspect="1" noChangeArrowheads="1"/>
          </p:cNvPicPr>
          <p:nvPr/>
        </p:nvPicPr>
        <p:blipFill>
          <a:blip r:embed="rId2"/>
          <a:srcRect/>
          <a:stretch>
            <a:fillRect/>
          </a:stretch>
        </p:blipFill>
        <p:spPr bwMode="auto">
          <a:xfrm>
            <a:off x="5943600" y="4456557"/>
            <a:ext cx="3200400" cy="2401443"/>
          </a:xfrm>
          <a:prstGeom prst="rect">
            <a:avLst/>
          </a:prstGeom>
          <a:noFill/>
          <a:ln w="9525">
            <a:noFill/>
            <a:miter lim="800000"/>
            <a:headEnd/>
            <a:tailEnd/>
          </a:ln>
        </p:spPr>
      </p:pic>
      <p:pic>
        <p:nvPicPr>
          <p:cNvPr id="5" name="Picture 1" descr="Image816"/>
          <p:cNvPicPr>
            <a:picLocks noChangeAspect="1" noChangeArrowheads="1"/>
          </p:cNvPicPr>
          <p:nvPr/>
        </p:nvPicPr>
        <p:blipFill>
          <a:blip r:embed="rId3"/>
          <a:srcRect l="5287" t="6061" r="7704" b="5362"/>
          <a:stretch>
            <a:fillRect/>
          </a:stretch>
        </p:blipFill>
        <p:spPr bwMode="auto">
          <a:xfrm>
            <a:off x="3056406" y="4495800"/>
            <a:ext cx="2887194" cy="2362200"/>
          </a:xfrm>
          <a:prstGeom prst="rect">
            <a:avLst/>
          </a:prstGeom>
          <a:noFill/>
          <a:ln w="9525">
            <a:noFill/>
            <a:miter lim="800000"/>
            <a:headEnd/>
            <a:tailEnd/>
          </a:ln>
        </p:spPr>
      </p:pic>
      <p:pic>
        <p:nvPicPr>
          <p:cNvPr id="6" name="Picture 13" descr="08_04"/>
          <p:cNvPicPr>
            <a:picLocks noChangeAspect="1" noChangeArrowheads="1"/>
          </p:cNvPicPr>
          <p:nvPr/>
        </p:nvPicPr>
        <p:blipFill>
          <a:blip r:embed="rId4"/>
          <a:srcRect/>
          <a:stretch>
            <a:fillRect/>
          </a:stretch>
        </p:blipFill>
        <p:spPr bwMode="auto">
          <a:xfrm>
            <a:off x="0" y="4458552"/>
            <a:ext cx="2819400" cy="2399448"/>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zh-CN" b="1" dirty="0"/>
              <a:t>Joints of skull </a:t>
            </a:r>
            <a:endParaRPr lang="zh-CN" altLang="en-US" b="1" dirty="0">
              <a:ea typeface="华文新魏" pitchFamily="2" charset="-122"/>
            </a:endParaRPr>
          </a:p>
        </p:txBody>
      </p:sp>
      <p:sp>
        <p:nvSpPr>
          <p:cNvPr id="47108" name="Rectangle 4"/>
          <p:cNvSpPr>
            <a:spLocks noGrp="1" noChangeArrowheads="1"/>
          </p:cNvSpPr>
          <p:nvPr>
            <p:ph type="body" sz="half" idx="1"/>
          </p:nvPr>
        </p:nvSpPr>
        <p:spPr/>
        <p:txBody>
          <a:bodyPr/>
          <a:lstStyle/>
          <a:p>
            <a:r>
              <a:rPr lang="en-US" altLang="zh-CN" sz="2600"/>
              <a:t>Continuous joints: sutures, synchondrosis or synosteosis</a:t>
            </a:r>
          </a:p>
        </p:txBody>
      </p:sp>
      <p:pic>
        <p:nvPicPr>
          <p:cNvPr id="47114" name="Picture 10" descr="颅顶"/>
          <p:cNvPicPr>
            <a:picLocks noGrp="1" noChangeAspect="1" noChangeArrowheads="1"/>
          </p:cNvPicPr>
          <p:nvPr>
            <p:ph sz="half" idx="2"/>
          </p:nvPr>
        </p:nvPicPr>
        <p:blipFill>
          <a:blip r:embed="rId2">
            <a:lum bright="-6000" contrast="18000"/>
          </a:blip>
          <a:srcRect/>
          <a:stretch>
            <a:fillRect/>
          </a:stretch>
        </p:blipFill>
        <p:spPr>
          <a:xfrm>
            <a:off x="4529138" y="1268413"/>
            <a:ext cx="4002087" cy="486251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457200" y="228600"/>
            <a:ext cx="8229600" cy="685800"/>
          </a:xfrm>
        </p:spPr>
        <p:txBody>
          <a:bodyPr/>
          <a:lstStyle/>
          <a:p>
            <a:r>
              <a:rPr lang="en-US" altLang="zh-CN" sz="3800" b="1" dirty="0" err="1"/>
              <a:t>Temporomandibular</a:t>
            </a:r>
            <a:r>
              <a:rPr lang="en-US" altLang="zh-CN" sz="3800" b="1" dirty="0"/>
              <a:t> joint </a:t>
            </a:r>
            <a:endParaRPr lang="zh-CN" altLang="en-US" sz="3800" b="1" dirty="0">
              <a:ea typeface="华文新魏" pitchFamily="2" charset="-122"/>
            </a:endParaRPr>
          </a:p>
        </p:txBody>
      </p:sp>
      <p:sp>
        <p:nvSpPr>
          <p:cNvPr id="51205" name="Rectangle 5"/>
          <p:cNvSpPr>
            <a:spLocks noGrp="1" noChangeArrowheads="1"/>
          </p:cNvSpPr>
          <p:nvPr>
            <p:ph type="body" sz="half" idx="1"/>
          </p:nvPr>
        </p:nvSpPr>
        <p:spPr>
          <a:xfrm>
            <a:off x="457200" y="1052513"/>
            <a:ext cx="4619625" cy="5078412"/>
          </a:xfrm>
        </p:spPr>
        <p:txBody>
          <a:bodyPr/>
          <a:lstStyle/>
          <a:p>
            <a:pPr>
              <a:lnSpc>
                <a:spcPct val="80000"/>
              </a:lnSpc>
            </a:pPr>
            <a:r>
              <a:rPr lang="en-US" altLang="zh-CN" sz="2200" b="1" dirty="0" err="1"/>
              <a:t>Aticulating</a:t>
            </a:r>
            <a:r>
              <a:rPr lang="en-US" altLang="zh-CN" sz="2200" b="1" dirty="0"/>
              <a:t> surfaces</a:t>
            </a:r>
          </a:p>
          <a:p>
            <a:pPr lvl="1">
              <a:lnSpc>
                <a:spcPct val="80000"/>
              </a:lnSpc>
            </a:pPr>
            <a:r>
              <a:rPr lang="en-US" altLang="zh-CN" sz="2000" dirty="0" err="1"/>
              <a:t>Mandibular</a:t>
            </a:r>
            <a:r>
              <a:rPr lang="en-US" altLang="zh-CN" sz="2000" dirty="0"/>
              <a:t> </a:t>
            </a:r>
            <a:r>
              <a:rPr lang="en-US" altLang="zh-CN" sz="2000" dirty="0" err="1"/>
              <a:t>fossa</a:t>
            </a:r>
            <a:r>
              <a:rPr lang="en-US" altLang="zh-CN" sz="2000" dirty="0"/>
              <a:t> and </a:t>
            </a:r>
            <a:r>
              <a:rPr lang="en-US" altLang="zh-CN" sz="2000" dirty="0" err="1"/>
              <a:t>articular</a:t>
            </a:r>
            <a:r>
              <a:rPr lang="en-US" altLang="zh-CN" sz="2000" dirty="0"/>
              <a:t> tubercle, above</a:t>
            </a:r>
          </a:p>
          <a:p>
            <a:pPr lvl="1">
              <a:lnSpc>
                <a:spcPct val="80000"/>
              </a:lnSpc>
            </a:pPr>
            <a:r>
              <a:rPr lang="en-US" altLang="zh-CN" sz="2000" dirty="0"/>
              <a:t>Head of </a:t>
            </a:r>
            <a:r>
              <a:rPr lang="en-US" altLang="zh-CN" sz="2000" dirty="0" err="1"/>
              <a:t>mandibule</a:t>
            </a:r>
            <a:r>
              <a:rPr lang="en-US" altLang="zh-CN" sz="2000" dirty="0"/>
              <a:t>, below</a:t>
            </a:r>
          </a:p>
          <a:p>
            <a:pPr>
              <a:lnSpc>
                <a:spcPct val="80000"/>
              </a:lnSpc>
            </a:pPr>
            <a:r>
              <a:rPr lang="en-US" altLang="zh-CN" sz="2200" dirty="0"/>
              <a:t>Capsule: thin and lax in front and behind; strengthened by the lateral ligament </a:t>
            </a:r>
            <a:endParaRPr lang="zh-CN" altLang="en-US" sz="2000" dirty="0">
              <a:solidFill>
                <a:srgbClr val="0000FF"/>
              </a:solidFill>
            </a:endParaRPr>
          </a:p>
          <a:p>
            <a:pPr>
              <a:lnSpc>
                <a:spcPct val="80000"/>
              </a:lnSpc>
            </a:pPr>
            <a:r>
              <a:rPr lang="en-US" altLang="zh-CN" sz="2200" dirty="0" err="1"/>
              <a:t>Articular</a:t>
            </a:r>
            <a:r>
              <a:rPr lang="en-US" altLang="zh-CN" sz="2200" dirty="0"/>
              <a:t> disc: separates surfaces, forming upper and lower compartments within joint</a:t>
            </a:r>
          </a:p>
          <a:p>
            <a:pPr>
              <a:lnSpc>
                <a:spcPct val="80000"/>
              </a:lnSpc>
            </a:pPr>
            <a:r>
              <a:rPr lang="en-US" altLang="zh-CN" sz="2200" dirty="0"/>
              <a:t>Movement: mandible may be elevated or depressed, protruded or retracted; rotation may also occurs as in chewing( a slight amount of side to side movement is also permitted)</a:t>
            </a:r>
          </a:p>
          <a:p>
            <a:pPr>
              <a:lnSpc>
                <a:spcPct val="80000"/>
              </a:lnSpc>
            </a:pPr>
            <a:endParaRPr lang="en-US" altLang="zh-CN" sz="2200" dirty="0"/>
          </a:p>
        </p:txBody>
      </p:sp>
      <p:pic>
        <p:nvPicPr>
          <p:cNvPr id="51208" name="Picture 8" descr="颞下颌关节2"/>
          <p:cNvPicPr>
            <a:picLocks noGrp="1" noChangeAspect="1" noChangeArrowheads="1"/>
          </p:cNvPicPr>
          <p:nvPr>
            <p:ph sz="quarter" idx="2"/>
          </p:nvPr>
        </p:nvPicPr>
        <p:blipFill>
          <a:blip r:embed="rId2">
            <a:lum bright="-12000" contrast="30000"/>
          </a:blip>
          <a:srcRect/>
          <a:stretch>
            <a:fillRect/>
          </a:stretch>
        </p:blipFill>
        <p:spPr>
          <a:xfrm>
            <a:off x="6648450" y="1212850"/>
            <a:ext cx="2419350" cy="2520950"/>
          </a:xfrm>
          <a:noFill/>
          <a:ln/>
        </p:spPr>
      </p:pic>
      <p:pic>
        <p:nvPicPr>
          <p:cNvPr id="51209" name="Picture 9" descr="颞下颌关节1"/>
          <p:cNvPicPr>
            <a:picLocks noGrp="1" noChangeAspect="1" noChangeArrowheads="1"/>
          </p:cNvPicPr>
          <p:nvPr>
            <p:ph sz="quarter" idx="3"/>
          </p:nvPr>
        </p:nvPicPr>
        <p:blipFill>
          <a:blip r:embed="rId3">
            <a:lum bright="-6000" contrast="24000"/>
          </a:blip>
          <a:stretch>
            <a:fillRect/>
          </a:stretch>
        </p:blipFill>
        <p:spPr>
          <a:xfrm>
            <a:off x="5525163" y="3938588"/>
            <a:ext cx="2284674" cy="21875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4800" y="609600"/>
            <a:ext cx="8610600" cy="6096000"/>
          </a:xfrm>
        </p:spPr>
        <p:txBody>
          <a:bodyPr>
            <a:noAutofit/>
          </a:bodyPr>
          <a:lstStyle/>
          <a:p>
            <a:pPr>
              <a:buNone/>
            </a:pPr>
            <a:r>
              <a:rPr lang="en-US" sz="8000" dirty="0" smtClean="0">
                <a:solidFill>
                  <a:srgbClr val="691930"/>
                </a:solidFill>
                <a:latin typeface="Algerian" pitchFamily="82" charset="0"/>
              </a:rPr>
              <a:t>THANK</a:t>
            </a:r>
          </a:p>
          <a:p>
            <a:pPr>
              <a:buNone/>
            </a:pPr>
            <a:r>
              <a:rPr lang="en-US" sz="8000" dirty="0" smtClean="0">
                <a:solidFill>
                  <a:srgbClr val="691930"/>
                </a:solidFill>
                <a:latin typeface="Algerian" pitchFamily="82" charset="0"/>
              </a:rPr>
              <a:t>			  YOU </a:t>
            </a:r>
          </a:p>
          <a:p>
            <a:pPr>
              <a:buNone/>
            </a:pPr>
            <a:r>
              <a:rPr lang="en-US" sz="8000" dirty="0" smtClean="0">
                <a:solidFill>
                  <a:srgbClr val="691930"/>
                </a:solidFill>
                <a:latin typeface="Algerian" pitchFamily="82" charset="0"/>
              </a:rPr>
              <a:t>				   VERY</a:t>
            </a:r>
          </a:p>
          <a:p>
            <a:pPr>
              <a:buNone/>
            </a:pPr>
            <a:r>
              <a:rPr lang="en-US" sz="8000" dirty="0" smtClean="0">
                <a:solidFill>
                  <a:srgbClr val="691930"/>
                </a:solidFill>
                <a:latin typeface="Algerian" pitchFamily="82" charset="0"/>
              </a:rPr>
              <a:t>						   MUCH</a:t>
            </a:r>
            <a:endParaRPr lang="en-US" sz="8000" dirty="0" smtClean="0">
              <a:solidFill>
                <a:srgbClr val="691930"/>
              </a:solidFill>
              <a:latin typeface="Algerian" pitchFamily="8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750" y="188913"/>
            <a:ext cx="8229600" cy="782637"/>
          </a:xfrm>
        </p:spPr>
        <p:txBody>
          <a:bodyPr/>
          <a:lstStyle/>
          <a:p>
            <a:r>
              <a:rPr lang="en-US" altLang="zh-CN" sz="4000" b="1"/>
              <a:t> </a:t>
            </a:r>
            <a:r>
              <a:rPr lang="en-US" altLang="zh-CN" sz="4000" b="1">
                <a:solidFill>
                  <a:srgbClr val="FF3300"/>
                </a:solidFill>
              </a:rPr>
              <a:t>Sutures</a:t>
            </a:r>
          </a:p>
        </p:txBody>
      </p:sp>
      <p:sp>
        <p:nvSpPr>
          <p:cNvPr id="14339" name="Rectangle 3"/>
          <p:cNvSpPr>
            <a:spLocks noChangeArrowheads="1"/>
          </p:cNvSpPr>
          <p:nvPr/>
        </p:nvSpPr>
        <p:spPr bwMode="auto">
          <a:xfrm>
            <a:off x="250825" y="1052513"/>
            <a:ext cx="8642350" cy="1569660"/>
          </a:xfrm>
          <a:prstGeom prst="rect">
            <a:avLst/>
          </a:prstGeom>
          <a:noFill/>
          <a:ln w="9525">
            <a:noFill/>
            <a:miter lim="800000"/>
            <a:headEnd/>
            <a:tailEnd/>
          </a:ln>
          <a:effectLst/>
        </p:spPr>
        <p:txBody>
          <a:bodyPr>
            <a:spAutoFit/>
          </a:bodyPr>
          <a:lstStyle/>
          <a:p>
            <a:r>
              <a:rPr lang="en-US" altLang="zh-CN" sz="2400" dirty="0"/>
              <a:t>1.Thin layer of dense fibrous connective tissue unites bones of </a:t>
            </a:r>
          </a:p>
          <a:p>
            <a:r>
              <a:rPr lang="en-US" altLang="zh-CN" sz="2400" dirty="0"/>
              <a:t>    the skull</a:t>
            </a:r>
          </a:p>
          <a:p>
            <a:r>
              <a:rPr lang="en-US" altLang="zh-CN" sz="2400" dirty="0"/>
              <a:t>2.Immovable (</a:t>
            </a:r>
            <a:r>
              <a:rPr lang="en-US" altLang="zh-CN" sz="2400" dirty="0" err="1" smtClean="0"/>
              <a:t>synarthroses</a:t>
            </a:r>
            <a:r>
              <a:rPr lang="en-US" altLang="zh-CN" sz="2400" dirty="0"/>
              <a:t>)</a:t>
            </a:r>
          </a:p>
          <a:p>
            <a:r>
              <a:rPr lang="en-US" altLang="zh-CN" sz="2400" dirty="0"/>
              <a:t>3.If fuse completely in adults is </a:t>
            </a:r>
            <a:r>
              <a:rPr lang="en-US" altLang="zh-CN" sz="2400" dirty="0" err="1"/>
              <a:t>synostosis</a:t>
            </a:r>
            <a:endParaRPr lang="en-US" altLang="zh-CN" sz="2400" dirty="0"/>
          </a:p>
        </p:txBody>
      </p:sp>
      <p:pic>
        <p:nvPicPr>
          <p:cNvPr id="14340" name="Picture 4" descr="Fig 7_1 skull only"/>
          <p:cNvPicPr>
            <a:picLocks noChangeAspect="1" noChangeArrowheads="1"/>
          </p:cNvPicPr>
          <p:nvPr/>
        </p:nvPicPr>
        <p:blipFill>
          <a:blip r:embed="rId2"/>
          <a:srcRect l="16327" r="10204"/>
          <a:stretch>
            <a:fillRect/>
          </a:stretch>
        </p:blipFill>
        <p:spPr bwMode="auto">
          <a:xfrm>
            <a:off x="5724525" y="2781300"/>
            <a:ext cx="2706688" cy="3656013"/>
          </a:xfrm>
          <a:prstGeom prst="rect">
            <a:avLst/>
          </a:prstGeom>
          <a:noFill/>
        </p:spPr>
      </p:pic>
      <p:pic>
        <p:nvPicPr>
          <p:cNvPr id="14341" name="Picture 5" descr="170444"/>
          <p:cNvPicPr>
            <a:picLocks noChangeAspect="1" noChangeArrowheads="1"/>
          </p:cNvPicPr>
          <p:nvPr/>
        </p:nvPicPr>
        <p:blipFill>
          <a:blip r:embed="rId3"/>
          <a:srcRect t="5547" r="52000" b="56932"/>
          <a:stretch>
            <a:fillRect/>
          </a:stretch>
        </p:blipFill>
        <p:spPr bwMode="auto">
          <a:xfrm>
            <a:off x="971550" y="3716338"/>
            <a:ext cx="3657600" cy="20621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686800" cy="3429000"/>
          </a:xfrm>
        </p:spPr>
        <p:txBody>
          <a:bodyPr/>
          <a:lstStyle/>
          <a:p>
            <a:pPr eaLnBrk="1" hangingPunct="1">
              <a:buFont typeface="Wingdings" pitchFamily="2" charset="2"/>
              <a:buNone/>
              <a:defRPr/>
            </a:pPr>
            <a:r>
              <a:rPr lang="en-GB" sz="2000" b="1" dirty="0">
                <a:solidFill>
                  <a:srgbClr val="FF0000"/>
                </a:solidFill>
              </a:rPr>
              <a:t>	</a:t>
            </a:r>
            <a:r>
              <a:rPr lang="en-GB" sz="2000" b="1" dirty="0" smtClean="0">
                <a:solidFill>
                  <a:srgbClr val="FF0000"/>
                </a:solidFill>
              </a:rPr>
              <a:t>			</a:t>
            </a:r>
            <a:r>
              <a:rPr lang="en-GB" b="1" dirty="0" err="1" smtClean="0">
                <a:solidFill>
                  <a:srgbClr val="FF0000"/>
                </a:solidFill>
              </a:rPr>
              <a:t>Syndesmoses</a:t>
            </a:r>
            <a:endParaRPr lang="en-GB" sz="2000" b="1" dirty="0">
              <a:solidFill>
                <a:srgbClr val="FF0000"/>
              </a:solidFill>
            </a:endParaRPr>
          </a:p>
          <a:p>
            <a:pPr eaLnBrk="1" hangingPunct="1">
              <a:buFont typeface="Wingdings" pitchFamily="2" charset="2"/>
              <a:buNone/>
              <a:defRPr/>
            </a:pPr>
            <a:endParaRPr lang="en-GB" sz="2000" dirty="0" smtClean="0">
              <a:solidFill>
                <a:srgbClr val="FF0000"/>
              </a:solidFill>
            </a:endParaRPr>
          </a:p>
          <a:p>
            <a:pPr eaLnBrk="1" hangingPunct="1">
              <a:defRPr/>
            </a:pPr>
            <a:r>
              <a:rPr lang="en-GB" sz="2000" dirty="0" smtClean="0"/>
              <a:t>Type of fibrous joint where the bones are united by </a:t>
            </a:r>
            <a:r>
              <a:rPr lang="en-GB" sz="2000" dirty="0" err="1" smtClean="0"/>
              <a:t>interoseous</a:t>
            </a:r>
            <a:r>
              <a:rPr lang="en-GB" sz="2000" dirty="0" smtClean="0"/>
              <a:t> ligament &amp; the bones concerned are some distance apart</a:t>
            </a:r>
          </a:p>
          <a:p>
            <a:pPr eaLnBrk="1" hangingPunct="1">
              <a:defRPr/>
            </a:pPr>
            <a:r>
              <a:rPr lang="en-GB" sz="2000" dirty="0" smtClean="0"/>
              <a:t>Such ligaments persists throughout life and a slight movement is possible</a:t>
            </a:r>
          </a:p>
          <a:p>
            <a:pPr eaLnBrk="1" hangingPunct="1">
              <a:defRPr/>
            </a:pPr>
            <a:r>
              <a:rPr lang="en-GB" sz="2000" dirty="0" smtClean="0"/>
              <a:t>e.g.  </a:t>
            </a:r>
            <a:r>
              <a:rPr lang="en-GB" sz="2000" dirty="0" err="1" smtClean="0"/>
              <a:t>Radioulnar</a:t>
            </a:r>
            <a:r>
              <a:rPr lang="en-GB" sz="2000" dirty="0" smtClean="0"/>
              <a:t> joint, </a:t>
            </a:r>
            <a:r>
              <a:rPr lang="en-GB" sz="2000" dirty="0" err="1" smtClean="0"/>
              <a:t>Tibiofibular</a:t>
            </a:r>
            <a:r>
              <a:rPr lang="en-GB" sz="2000" dirty="0" smtClean="0"/>
              <a:t> joint.</a:t>
            </a:r>
          </a:p>
          <a:p>
            <a:pPr eaLnBrk="1" hangingPunct="1">
              <a:defRPr/>
            </a:pPr>
            <a:endParaRPr lang="en-GB" sz="2000" dirty="0"/>
          </a:p>
        </p:txBody>
      </p:sp>
      <p:pic>
        <p:nvPicPr>
          <p:cNvPr id="8195" name="Picture 1" descr="Image816"/>
          <p:cNvPicPr>
            <a:picLocks noChangeAspect="1" noChangeArrowheads="1"/>
          </p:cNvPicPr>
          <p:nvPr/>
        </p:nvPicPr>
        <p:blipFill>
          <a:blip r:embed="rId2"/>
          <a:srcRect l="5287" t="6061" r="7704" b="5362"/>
          <a:stretch>
            <a:fillRect/>
          </a:stretch>
        </p:blipFill>
        <p:spPr bwMode="auto">
          <a:xfrm>
            <a:off x="0" y="2886075"/>
            <a:ext cx="6019800" cy="39719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686800" cy="2971800"/>
          </a:xfrm>
        </p:spPr>
        <p:txBody>
          <a:bodyPr/>
          <a:lstStyle/>
          <a:p>
            <a:pPr eaLnBrk="1" hangingPunct="1">
              <a:buFont typeface="Wingdings" pitchFamily="2" charset="2"/>
              <a:buNone/>
              <a:defRPr/>
            </a:pPr>
            <a:r>
              <a:rPr lang="en-GB" sz="2800" b="1" dirty="0" smtClean="0">
                <a:solidFill>
                  <a:srgbClr val="FF0000"/>
                </a:solidFill>
              </a:rPr>
              <a:t>				</a:t>
            </a:r>
            <a:r>
              <a:rPr lang="en-GB" sz="2800" b="1" dirty="0" err="1" smtClean="0">
                <a:solidFill>
                  <a:srgbClr val="FF0000"/>
                </a:solidFill>
              </a:rPr>
              <a:t>Gomphosis</a:t>
            </a:r>
            <a:endParaRPr lang="en-GB" sz="2800" b="1" dirty="0" smtClean="0">
              <a:solidFill>
                <a:srgbClr val="FF0000"/>
              </a:solidFill>
            </a:endParaRPr>
          </a:p>
          <a:p>
            <a:pPr eaLnBrk="1" hangingPunct="1">
              <a:buFont typeface="Wingdings" pitchFamily="2" charset="2"/>
              <a:buNone/>
              <a:defRPr/>
            </a:pPr>
            <a:endParaRPr lang="en-GB" sz="2800" dirty="0" smtClean="0">
              <a:solidFill>
                <a:srgbClr val="FF0000"/>
              </a:solidFill>
            </a:endParaRPr>
          </a:p>
          <a:p>
            <a:pPr eaLnBrk="1" hangingPunct="1">
              <a:defRPr/>
            </a:pPr>
            <a:r>
              <a:rPr lang="en-GB" sz="2000" dirty="0" smtClean="0"/>
              <a:t>It is a specialized articulation restricted to the fixation of teeth in the maxilla &amp; mandible</a:t>
            </a:r>
          </a:p>
          <a:p>
            <a:pPr eaLnBrk="1" hangingPunct="1">
              <a:buFont typeface="Wingdings" pitchFamily="2" charset="2"/>
              <a:buNone/>
              <a:defRPr/>
            </a:pPr>
            <a:r>
              <a:rPr lang="en-GB" sz="2000" dirty="0" smtClean="0"/>
              <a:t/>
            </a:r>
            <a:br>
              <a:rPr lang="en-GB" sz="2000" dirty="0" smtClean="0"/>
            </a:br>
            <a:endParaRPr lang="en-GB" sz="2000" dirty="0"/>
          </a:p>
        </p:txBody>
      </p:sp>
      <p:pic>
        <p:nvPicPr>
          <p:cNvPr id="9219" name="Picture 13" descr="08_04"/>
          <p:cNvPicPr>
            <a:picLocks noChangeAspect="1" noChangeArrowheads="1"/>
          </p:cNvPicPr>
          <p:nvPr/>
        </p:nvPicPr>
        <p:blipFill>
          <a:blip r:embed="rId2"/>
          <a:srcRect/>
          <a:stretch>
            <a:fillRect/>
          </a:stretch>
        </p:blipFill>
        <p:spPr bwMode="auto">
          <a:xfrm>
            <a:off x="4672013" y="3505200"/>
            <a:ext cx="4471987" cy="3352800"/>
          </a:xfrm>
          <a:prstGeom prst="rect">
            <a:avLst/>
          </a:prstGeom>
          <a:noFill/>
          <a:ln w="9525">
            <a:noFill/>
            <a:miter lim="800000"/>
            <a:headEnd/>
            <a:tailEnd/>
          </a:ln>
        </p:spPr>
      </p:pic>
      <p:pic>
        <p:nvPicPr>
          <p:cNvPr id="9220" name="Picture 4" descr="http://www.drprilutsky.com/TMJ/mandible.JPG"/>
          <p:cNvPicPr>
            <a:picLocks noChangeAspect="1" noChangeArrowheads="1"/>
          </p:cNvPicPr>
          <p:nvPr/>
        </p:nvPicPr>
        <p:blipFill>
          <a:blip r:embed="rId3"/>
          <a:srcRect/>
          <a:stretch>
            <a:fillRect/>
          </a:stretch>
        </p:blipFill>
        <p:spPr bwMode="auto">
          <a:xfrm>
            <a:off x="0" y="3524250"/>
            <a:ext cx="3933825" cy="33337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152401"/>
            <a:ext cx="8229600" cy="1066800"/>
          </a:xfrm>
        </p:spPr>
        <p:txBody>
          <a:bodyPr>
            <a:normAutofit fontScale="90000"/>
          </a:bodyPr>
          <a:lstStyle/>
          <a:p>
            <a:r>
              <a:rPr lang="en-US" altLang="zh-CN" sz="4000" b="1" dirty="0">
                <a:solidFill>
                  <a:srgbClr val="0000FF"/>
                </a:solidFill>
              </a:rPr>
              <a:t>  Cartilaginous </a:t>
            </a:r>
            <a:r>
              <a:rPr lang="en-US" altLang="zh-CN" sz="4000" b="1" dirty="0" smtClean="0">
                <a:solidFill>
                  <a:srgbClr val="0000FF"/>
                </a:solidFill>
              </a:rPr>
              <a:t>Joints </a:t>
            </a:r>
            <a:r>
              <a:rPr lang="en-US" altLang="zh-CN" sz="3600" b="1" dirty="0" smtClean="0">
                <a:solidFill>
                  <a:srgbClr val="0000FF"/>
                </a:solidFill>
              </a:rPr>
              <a:t>(slightly movable joint)</a:t>
            </a:r>
            <a:endParaRPr lang="en-US" altLang="zh-CN" sz="3600" b="1" dirty="0">
              <a:solidFill>
                <a:srgbClr val="0000FF"/>
              </a:solidFill>
            </a:endParaRPr>
          </a:p>
        </p:txBody>
      </p:sp>
      <p:pic>
        <p:nvPicPr>
          <p:cNvPr id="17412" name="Picture 4" descr="170445"/>
          <p:cNvPicPr>
            <a:picLocks noGrp="1" noChangeAspect="1" noChangeArrowheads="1"/>
          </p:cNvPicPr>
          <p:nvPr>
            <p:ph idx="1"/>
          </p:nvPr>
        </p:nvPicPr>
        <p:blipFill>
          <a:blip r:embed="rId2"/>
          <a:srcRect r="1622" b="15764"/>
          <a:stretch>
            <a:fillRect/>
          </a:stretch>
        </p:blipFill>
        <p:spPr>
          <a:xfrm>
            <a:off x="0" y="4905375"/>
            <a:ext cx="2447925" cy="1952625"/>
          </a:xfrm>
          <a:noFill/>
          <a:ln/>
        </p:spPr>
      </p:pic>
      <p:sp>
        <p:nvSpPr>
          <p:cNvPr id="17411" name="Rectangle 3"/>
          <p:cNvSpPr>
            <a:spLocks noChangeArrowheads="1"/>
          </p:cNvSpPr>
          <p:nvPr/>
        </p:nvSpPr>
        <p:spPr bwMode="auto">
          <a:xfrm>
            <a:off x="53975" y="1295400"/>
            <a:ext cx="8785225" cy="2308324"/>
          </a:xfrm>
          <a:prstGeom prst="rect">
            <a:avLst/>
          </a:prstGeom>
          <a:noFill/>
          <a:ln w="9525">
            <a:noFill/>
            <a:miter lim="800000"/>
            <a:headEnd/>
            <a:tailEnd/>
          </a:ln>
          <a:effectLst/>
        </p:spPr>
        <p:txBody>
          <a:bodyPr wrap="square">
            <a:spAutoFit/>
          </a:bodyPr>
          <a:lstStyle/>
          <a:p>
            <a:pPr>
              <a:defRPr/>
            </a:pPr>
            <a:r>
              <a:rPr lang="en-GB" sz="2400" dirty="0"/>
              <a:t>The joints that are held together by cartilage</a:t>
            </a:r>
          </a:p>
          <a:p>
            <a:pPr>
              <a:defRPr/>
            </a:pPr>
            <a:r>
              <a:rPr lang="en-GB" sz="2400" dirty="0"/>
              <a:t>Here a little amount of movement is possible.</a:t>
            </a:r>
          </a:p>
          <a:p>
            <a:endParaRPr lang="en-US" altLang="zh-CN" sz="2400" dirty="0"/>
          </a:p>
          <a:p>
            <a:r>
              <a:rPr lang="en-US" altLang="zh-CN" sz="2400" dirty="0" smtClean="0"/>
              <a:t> </a:t>
            </a:r>
            <a:r>
              <a:rPr lang="en-US" altLang="zh-CN" sz="2400" dirty="0"/>
              <a:t>2 types</a:t>
            </a:r>
          </a:p>
          <a:p>
            <a:pPr lvl="1"/>
            <a:r>
              <a:rPr lang="en-US" altLang="zh-CN" sz="2400" dirty="0"/>
              <a:t>  </a:t>
            </a:r>
            <a:r>
              <a:rPr lang="en-US" altLang="zh-CN" sz="2400" dirty="0" err="1">
                <a:solidFill>
                  <a:schemeClr val="accent6">
                    <a:lumMod val="75000"/>
                  </a:schemeClr>
                </a:solidFill>
              </a:rPr>
              <a:t>synchondrosis</a:t>
            </a:r>
            <a:endParaRPr lang="en-US" altLang="zh-CN" sz="2400" dirty="0">
              <a:solidFill>
                <a:schemeClr val="accent6">
                  <a:lumMod val="75000"/>
                </a:schemeClr>
              </a:solidFill>
            </a:endParaRPr>
          </a:p>
          <a:p>
            <a:pPr lvl="1"/>
            <a:r>
              <a:rPr lang="en-US" altLang="zh-CN" sz="2400" dirty="0">
                <a:solidFill>
                  <a:schemeClr val="accent6">
                    <a:lumMod val="75000"/>
                  </a:schemeClr>
                </a:solidFill>
              </a:rPr>
              <a:t>  </a:t>
            </a:r>
            <a:r>
              <a:rPr lang="en-US" altLang="zh-CN" sz="2400" dirty="0" err="1">
                <a:solidFill>
                  <a:schemeClr val="accent6">
                    <a:lumMod val="75000"/>
                  </a:schemeClr>
                </a:solidFill>
              </a:rPr>
              <a:t>symphysis</a:t>
            </a:r>
            <a:endParaRPr lang="en-US" altLang="zh-CN" sz="2400" dirty="0">
              <a:solidFill>
                <a:schemeClr val="accent6">
                  <a:lumMod val="75000"/>
                </a:schemeClr>
              </a:solidFill>
            </a:endParaRPr>
          </a:p>
        </p:txBody>
      </p:sp>
      <p:pic>
        <p:nvPicPr>
          <p:cNvPr id="17413" name="Picture 5" descr="Fig 7_20IRresizedcut"/>
          <p:cNvPicPr>
            <a:picLocks noChangeAspect="1" noChangeArrowheads="1"/>
          </p:cNvPicPr>
          <p:nvPr/>
        </p:nvPicPr>
        <p:blipFill>
          <a:blip r:embed="rId3"/>
          <a:srcRect/>
          <a:stretch>
            <a:fillRect/>
          </a:stretch>
        </p:blipFill>
        <p:spPr bwMode="auto">
          <a:xfrm>
            <a:off x="5543550" y="4495800"/>
            <a:ext cx="360045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212</TotalTime>
  <Words>1604</Words>
  <Application>Microsoft Office PowerPoint</Application>
  <PresentationFormat>On-screen Show (4:3)</PresentationFormat>
  <Paragraphs>328</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Flow</vt:lpstr>
      <vt:lpstr>Arthrology  &amp; Joints of Bones of Trunk</vt:lpstr>
      <vt:lpstr>Arthrology </vt:lpstr>
      <vt:lpstr>Classification of joints</vt:lpstr>
      <vt:lpstr>Synarthrosis</vt:lpstr>
      <vt:lpstr>Fibrous Joints (Fixed joint)</vt:lpstr>
      <vt:lpstr> Sutures</vt:lpstr>
      <vt:lpstr>Slide 7</vt:lpstr>
      <vt:lpstr>Slide 8</vt:lpstr>
      <vt:lpstr>  Cartilaginous Joints (slightly movable joint)</vt:lpstr>
      <vt:lpstr>Synchondrosis</vt:lpstr>
      <vt:lpstr>Symphysis</vt:lpstr>
      <vt:lpstr>Slide 12</vt:lpstr>
      <vt:lpstr>Synostosis</vt:lpstr>
      <vt:lpstr>Diarthroses Synovial Joints </vt:lpstr>
      <vt:lpstr>Essential structures of synovial joints</vt:lpstr>
      <vt:lpstr>Slide 16</vt:lpstr>
      <vt:lpstr>Slide 17</vt:lpstr>
      <vt:lpstr>Synovial membrane</vt:lpstr>
      <vt:lpstr>Slide 19</vt:lpstr>
      <vt:lpstr>Slide 20</vt:lpstr>
      <vt:lpstr>Slide 21</vt:lpstr>
      <vt:lpstr>Slide 22</vt:lpstr>
      <vt:lpstr>Slide 23</vt:lpstr>
      <vt:lpstr>Slide 24</vt:lpstr>
      <vt:lpstr>Types of synovial joints</vt:lpstr>
      <vt:lpstr>Uniaxial joints --Hinge Joint</vt:lpstr>
      <vt:lpstr>Flexion, Extension &amp; Hyperextension</vt:lpstr>
      <vt:lpstr>Uniaxial joints --Pivot Joint</vt:lpstr>
      <vt:lpstr>Biaxial joints – Condyloid or Ellipsoidal Joint</vt:lpstr>
      <vt:lpstr>Adduction and Abduction</vt:lpstr>
      <vt:lpstr>Biaxial joints – Saddle Joint</vt:lpstr>
      <vt:lpstr>Multiaxial joints – Ball and Socket Joint</vt:lpstr>
      <vt:lpstr>Multiaxial joints – Plane Joint</vt:lpstr>
      <vt:lpstr>The joints of the bones of trunk </vt:lpstr>
      <vt:lpstr>Slide 35</vt:lpstr>
      <vt:lpstr>Slide 36</vt:lpstr>
      <vt:lpstr>Slide 37</vt:lpstr>
      <vt:lpstr>Articulations of Bones of Trunk </vt:lpstr>
      <vt:lpstr>Joints of the vertebral bodies </vt:lpstr>
      <vt:lpstr>Hemination of nucleus pulposus  </vt:lpstr>
      <vt:lpstr>Anterior longitudinal ligament  </vt:lpstr>
      <vt:lpstr> Joints of the vertebral arches </vt:lpstr>
      <vt:lpstr>Atlantooccipital joint </vt:lpstr>
      <vt:lpstr>Atlantoaxial joint </vt:lpstr>
      <vt:lpstr>Normal Curves of vertebral column</vt:lpstr>
      <vt:lpstr>Thoracic cage </vt:lpstr>
      <vt:lpstr>Slide 47</vt:lpstr>
      <vt:lpstr>General features of thoracic cage</vt:lpstr>
      <vt:lpstr>Slide 49</vt:lpstr>
      <vt:lpstr>Joints of skull </vt:lpstr>
      <vt:lpstr>Temporomandibular joint </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Arthrology  &amp; Joints of Bones of Trunk</dc:title>
  <dc:creator>kattaria</dc:creator>
  <cp:lastModifiedBy>kattaria</cp:lastModifiedBy>
  <cp:revision>21</cp:revision>
  <dcterms:created xsi:type="dcterms:W3CDTF">2013-05-19T16:24:19Z</dcterms:created>
  <dcterms:modified xsi:type="dcterms:W3CDTF">2013-05-20T05:09:29Z</dcterms:modified>
</cp:coreProperties>
</file>