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54F9-9921-446C-B242-05B080FFBC7C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B413C-28DA-431B-9D50-E9BD4A052B5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54F9-9921-446C-B242-05B080FFBC7C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B413C-28DA-431B-9D50-E9BD4A052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54F9-9921-446C-B242-05B080FFBC7C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B413C-28DA-431B-9D50-E9BD4A052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54F9-9921-446C-B242-05B080FFBC7C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B413C-28DA-431B-9D50-E9BD4A052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54F9-9921-446C-B242-05B080FFBC7C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B413C-28DA-431B-9D50-E9BD4A052B5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54F9-9921-446C-B242-05B080FFBC7C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B413C-28DA-431B-9D50-E9BD4A052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54F9-9921-446C-B242-05B080FFBC7C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B413C-28DA-431B-9D50-E9BD4A052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54F9-9921-446C-B242-05B080FFBC7C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EB413C-28DA-431B-9D50-E9BD4A052B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54F9-9921-446C-B242-05B080FFBC7C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B413C-28DA-431B-9D50-E9BD4A052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D54F9-9921-446C-B242-05B080FFBC7C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4EB413C-28DA-431B-9D50-E9BD4A052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F5D54F9-9921-446C-B242-05B080FFBC7C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B413C-28DA-431B-9D50-E9BD4A052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F5D54F9-9921-446C-B242-05B080FFBC7C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4EB413C-28DA-431B-9D50-E9BD4A052B5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1534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500" dirty="0" smtClean="0">
                <a:solidFill>
                  <a:srgbClr val="FF0000"/>
                </a:solidFill>
              </a:rPr>
              <a:t>Glands</a:t>
            </a:r>
          </a:p>
          <a:p>
            <a:endParaRPr lang="en-US" dirty="0" smtClean="0"/>
          </a:p>
          <a:p>
            <a:endParaRPr lang="en-US" dirty="0" smtClean="0"/>
          </a:p>
          <a:p>
            <a:pPr lvl="8">
              <a:buNone/>
            </a:pPr>
            <a:r>
              <a:rPr lang="en-US" dirty="0" smtClean="0"/>
              <a:t>	</a:t>
            </a:r>
            <a:r>
              <a:rPr lang="en-US" dirty="0" smtClean="0"/>
              <a:t>			</a:t>
            </a:r>
          </a:p>
          <a:p>
            <a:pPr lvl="8">
              <a:buNone/>
            </a:pPr>
            <a:endParaRPr lang="en-US" sz="2400" dirty="0" smtClean="0"/>
          </a:p>
          <a:p>
            <a:pPr lvl="8">
              <a:buNone/>
            </a:pPr>
            <a:endParaRPr lang="en-US" sz="2400" dirty="0" smtClean="0"/>
          </a:p>
          <a:p>
            <a:pPr lvl="8"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			</a:t>
            </a:r>
          </a:p>
          <a:p>
            <a:pPr lvl="8">
              <a:buNone/>
            </a:pPr>
            <a:endParaRPr lang="en-US" sz="2400" dirty="0" smtClean="0"/>
          </a:p>
          <a:p>
            <a:pPr lvl="8">
              <a:buNone/>
            </a:pPr>
            <a:endParaRPr lang="en-US" sz="2400" dirty="0" smtClean="0"/>
          </a:p>
          <a:p>
            <a:pPr lvl="8"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			</a:t>
            </a:r>
            <a:r>
              <a:rPr lang="en-US" sz="2400" dirty="0" err="1" smtClean="0"/>
              <a:t>Dr.Pardeep</a:t>
            </a:r>
            <a:r>
              <a:rPr lang="en-US" sz="2400" dirty="0" smtClean="0"/>
              <a:t> Kumar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Content Placeholder 4"/>
          <p:cNvSpPr>
            <a:spLocks noGrp="1"/>
          </p:cNvSpPr>
          <p:nvPr>
            <p:ph idx="1"/>
          </p:nvPr>
        </p:nvSpPr>
        <p:spPr>
          <a:xfrm>
            <a:off x="76200" y="228600"/>
            <a:ext cx="8610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u="sng" dirty="0" smtClean="0"/>
              <a:t>Glands </a:t>
            </a:r>
            <a:endParaRPr lang="en-GB" sz="2000" dirty="0" smtClean="0"/>
          </a:p>
          <a:p>
            <a:pPr eaLnBrk="1" hangingPunct="1"/>
            <a:r>
              <a:rPr lang="en-US" sz="2000" dirty="0" smtClean="0"/>
              <a:t>Glands are group of cells whose function is secretion.</a:t>
            </a:r>
            <a:endParaRPr lang="en-GB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 </a:t>
            </a:r>
            <a:r>
              <a:rPr lang="en-US" sz="2000" b="1" u="sng" dirty="0" smtClean="0"/>
              <a:t>Classification </a:t>
            </a:r>
            <a:endParaRPr lang="en-GB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/>
              <a:t> </a:t>
            </a:r>
            <a:r>
              <a:rPr lang="en-US" sz="2000" b="1" u="sng" dirty="0" smtClean="0"/>
              <a:t>According to nature of secretion </a:t>
            </a:r>
            <a:endParaRPr lang="en-GB" sz="2000" dirty="0" smtClean="0"/>
          </a:p>
          <a:p>
            <a:pPr lvl="1" eaLnBrk="1" hangingPunct="1"/>
            <a:r>
              <a:rPr lang="en-US" sz="2000" dirty="0" smtClean="0"/>
              <a:t>Mucous – viscous, slimy secretion</a:t>
            </a:r>
            <a:endParaRPr lang="en-GB" sz="2000" dirty="0" smtClean="0"/>
          </a:p>
          <a:p>
            <a:pPr lvl="2" eaLnBrk="1" hangingPunct="1"/>
            <a:r>
              <a:rPr lang="en-US" sz="2000" dirty="0" smtClean="0"/>
              <a:t>Unicellular – e.g. goblet cells</a:t>
            </a:r>
            <a:endParaRPr lang="en-GB" sz="2000" dirty="0" smtClean="0"/>
          </a:p>
          <a:p>
            <a:pPr lvl="2" eaLnBrk="1" hangingPunct="1"/>
            <a:r>
              <a:rPr lang="en-US" sz="2000" dirty="0" err="1" smtClean="0"/>
              <a:t>Multicellular</a:t>
            </a:r>
            <a:r>
              <a:rPr lang="en-US" sz="2000" dirty="0" smtClean="0"/>
              <a:t> – e.g. palatine glands</a:t>
            </a:r>
            <a:endParaRPr lang="en-GB" sz="2000" dirty="0" smtClean="0"/>
          </a:p>
          <a:p>
            <a:pPr lvl="1" eaLnBrk="1" hangingPunct="1"/>
            <a:r>
              <a:rPr lang="en-US" sz="2000" dirty="0" smtClean="0"/>
              <a:t>Serous  - secretion is watery e.g.  Parotid gland, Pancreas.</a:t>
            </a:r>
            <a:endParaRPr lang="en-GB" sz="2000" dirty="0" smtClean="0"/>
          </a:p>
          <a:p>
            <a:pPr lvl="1" eaLnBrk="1" hangingPunct="1"/>
            <a:r>
              <a:rPr lang="en-US" sz="2000" dirty="0" smtClean="0"/>
              <a:t>Mixed Contain both mucous &amp; </a:t>
            </a:r>
            <a:r>
              <a:rPr lang="en-US" sz="2000" dirty="0" smtClean="0"/>
              <a:t>serous</a:t>
            </a:r>
          </a:p>
          <a:p>
            <a:pPr lvl="1" eaLnBrk="1" hangingPunct="1"/>
            <a:r>
              <a:rPr lang="en-US" sz="2000" dirty="0" smtClean="0"/>
              <a:t> </a:t>
            </a:r>
            <a:r>
              <a:rPr lang="en-US" sz="2000" dirty="0" smtClean="0"/>
              <a:t>secreting cells &amp; secretion is of both types </a:t>
            </a:r>
            <a:endParaRPr lang="en-US" sz="2000" dirty="0" smtClean="0"/>
          </a:p>
          <a:p>
            <a:pPr lvl="1" eaLnBrk="1" hangingPunct="1"/>
            <a:r>
              <a:rPr lang="en-US" sz="2000" dirty="0" smtClean="0"/>
              <a:t>e.g</a:t>
            </a:r>
            <a:r>
              <a:rPr lang="en-US" sz="2000" dirty="0" smtClean="0"/>
              <a:t>. Sub </a:t>
            </a:r>
            <a:r>
              <a:rPr lang="en-US" sz="2000" dirty="0" err="1" smtClean="0"/>
              <a:t>mandibular</a:t>
            </a:r>
            <a:r>
              <a:rPr lang="en-US" sz="2000" dirty="0" smtClean="0"/>
              <a:t> gland, Sublingual gland</a:t>
            </a:r>
            <a:endParaRPr lang="en-GB" sz="2000" dirty="0" smtClean="0"/>
          </a:p>
          <a:p>
            <a:pPr eaLnBrk="1" hangingPunct="1"/>
            <a:endParaRPr lang="en-GB" sz="2000" dirty="0" smtClean="0"/>
          </a:p>
        </p:txBody>
      </p:sp>
      <p:pic>
        <p:nvPicPr>
          <p:cNvPr id="57348" name="Picture 4" descr="C:\Users\kattaria\Desktop\gland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3362325"/>
            <a:ext cx="2590800" cy="3495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Content Placeholder 4"/>
          <p:cNvSpPr>
            <a:spLocks noGrp="1"/>
          </p:cNvSpPr>
          <p:nvPr>
            <p:ph idx="1"/>
          </p:nvPr>
        </p:nvSpPr>
        <p:spPr>
          <a:xfrm>
            <a:off x="228600" y="228600"/>
            <a:ext cx="8610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u="sng" dirty="0" smtClean="0"/>
              <a:t>According To the method of secretion </a:t>
            </a:r>
            <a:r>
              <a:rPr lang="en-US" sz="2000" b="1" u="sng" dirty="0" smtClean="0"/>
              <a:t>transport</a:t>
            </a:r>
          </a:p>
          <a:p>
            <a:pPr eaLnBrk="1" hangingPunct="1">
              <a:buFont typeface="Wingdings" pitchFamily="2" charset="2"/>
              <a:buNone/>
            </a:pPr>
            <a:endParaRPr lang="en-US" sz="2000" b="1" u="sng" dirty="0" smtClean="0"/>
          </a:p>
          <a:p>
            <a:pPr eaLnBrk="1" hangingPunct="1">
              <a:buFont typeface="Wingdings" pitchFamily="2" charset="2"/>
              <a:buNone/>
            </a:pPr>
            <a:endParaRPr lang="en-GB" sz="2000" dirty="0" smtClean="0"/>
          </a:p>
          <a:p>
            <a:pPr lvl="1" eaLnBrk="1" hangingPunct="1"/>
            <a:r>
              <a:rPr lang="en-US" sz="2000" dirty="0" smtClean="0"/>
              <a:t>Exocrine – Discharge their secretion by means of duct in epithelial surface e.g. Parotid </a:t>
            </a:r>
            <a:r>
              <a:rPr lang="en-US" sz="2000" dirty="0" smtClean="0"/>
              <a:t>gland</a:t>
            </a:r>
          </a:p>
          <a:p>
            <a:pPr lvl="1" eaLnBrk="1" hangingPunct="1"/>
            <a:endParaRPr lang="en-US" sz="2000" dirty="0" smtClean="0"/>
          </a:p>
          <a:p>
            <a:pPr lvl="1" eaLnBrk="1" hangingPunct="1"/>
            <a:endParaRPr lang="en-US" sz="2000" dirty="0" smtClean="0"/>
          </a:p>
          <a:p>
            <a:pPr lvl="1" eaLnBrk="1" hangingPunct="1"/>
            <a:endParaRPr lang="en-GB" sz="2000" dirty="0" smtClean="0"/>
          </a:p>
          <a:p>
            <a:pPr lvl="1" eaLnBrk="1" hangingPunct="1"/>
            <a:r>
              <a:rPr lang="en-US" sz="2000" dirty="0" smtClean="0"/>
              <a:t>Endocrine : Release their secretion directly into blood or lymph vessels e.g. </a:t>
            </a:r>
            <a:r>
              <a:rPr lang="en-US" sz="2000" dirty="0" smtClean="0"/>
              <a:t>Pituitary</a:t>
            </a:r>
            <a:endParaRPr lang="en-GB" sz="2000" dirty="0" smtClean="0"/>
          </a:p>
        </p:txBody>
      </p:sp>
      <p:pic>
        <p:nvPicPr>
          <p:cNvPr id="58371" name="Picture 4" descr="http://www.web-books.com/elibrary/medicine/Physiology/Endocrine/endocrine_syste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114800"/>
            <a:ext cx="2362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2" name="Picture 6" descr="http://users.rcn.com/jkimball.ma.ultranet/BiologyPages/S/salivary_gland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7263" y="4114800"/>
            <a:ext cx="3248025" cy="2743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Content Placeholder 4"/>
          <p:cNvSpPr>
            <a:spLocks noGrp="1"/>
          </p:cNvSpPr>
          <p:nvPr>
            <p:ph idx="1"/>
          </p:nvPr>
        </p:nvSpPr>
        <p:spPr>
          <a:xfrm>
            <a:off x="228600" y="228600"/>
            <a:ext cx="8610600" cy="4530725"/>
          </a:xfrm>
        </p:spPr>
        <p:txBody>
          <a:bodyPr/>
          <a:lstStyle/>
          <a:p>
            <a:pPr eaLnBrk="1" hangingPunct="1"/>
            <a:r>
              <a:rPr lang="en-US" sz="2000" smtClean="0"/>
              <a:t>Both glands are developmentally derived from epithelia, which form a down-growth into the underlying connective tissue. </a:t>
            </a:r>
          </a:p>
          <a:p>
            <a:pPr eaLnBrk="1" hangingPunct="1"/>
            <a:r>
              <a:rPr lang="en-US" sz="2000" smtClean="0"/>
              <a:t>The cells then develop the special characteristics of the mature gland. </a:t>
            </a:r>
          </a:p>
          <a:p>
            <a:pPr eaLnBrk="1" hangingPunct="1"/>
            <a:r>
              <a:rPr lang="en-US" sz="2000" smtClean="0"/>
              <a:t>Exocrine glands maintain the connection with the surface epithelium, whereas the connection is lost by endocrine glands.</a:t>
            </a:r>
            <a:endParaRPr lang="en-GB" sz="2000" smtClean="0"/>
          </a:p>
        </p:txBody>
      </p:sp>
      <p:pic>
        <p:nvPicPr>
          <p:cNvPr id="59395" name="Picture 6" descr="http://users.rcn.com/jkimball.ma.ultranet/BiologyPages/S/salivary_gland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95975" y="3733800"/>
            <a:ext cx="3248025" cy="3124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pic>
        <p:nvPicPr>
          <p:cNvPr id="59396" name="Picture 2"/>
          <p:cNvPicPr>
            <a:picLocks noChangeAspect="1" noChangeArrowheads="1"/>
          </p:cNvPicPr>
          <p:nvPr/>
        </p:nvPicPr>
        <p:blipFill>
          <a:blip r:embed="rId3"/>
          <a:srcRect l="25781" t="23958" r="28125" b="12500"/>
          <a:stretch>
            <a:fillRect/>
          </a:stretch>
        </p:blipFill>
        <p:spPr bwMode="auto">
          <a:xfrm>
            <a:off x="0" y="2590800"/>
            <a:ext cx="472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Content Placeholder 4"/>
          <p:cNvSpPr>
            <a:spLocks noGrp="1"/>
          </p:cNvSpPr>
          <p:nvPr>
            <p:ph idx="1"/>
          </p:nvPr>
        </p:nvSpPr>
        <p:spPr>
          <a:xfrm>
            <a:off x="228600" y="228600"/>
            <a:ext cx="8610600" cy="4530725"/>
          </a:xfrm>
        </p:spPr>
        <p:txBody>
          <a:bodyPr/>
          <a:lstStyle/>
          <a:p>
            <a:pPr eaLnBrk="1" hangingPunct="1"/>
            <a:r>
              <a:rPr lang="en-US" sz="2000" b="1" u="sng" dirty="0" smtClean="0"/>
              <a:t>According to mode of secretion</a:t>
            </a:r>
            <a:endParaRPr lang="en-GB" sz="2000" dirty="0" smtClean="0"/>
          </a:p>
          <a:p>
            <a:pPr lvl="1" eaLnBrk="1" hangingPunct="1"/>
            <a:r>
              <a:rPr lang="en-US" sz="2000" dirty="0" err="1" smtClean="0">
                <a:solidFill>
                  <a:schemeClr val="accent2"/>
                </a:solidFill>
              </a:rPr>
              <a:t>Holocrine</a:t>
            </a:r>
            <a:r>
              <a:rPr lang="en-US" sz="2000" dirty="0" smtClean="0"/>
              <a:t> </a:t>
            </a:r>
            <a:r>
              <a:rPr lang="en-US" sz="2000" dirty="0" smtClean="0"/>
              <a:t>:secretions </a:t>
            </a:r>
            <a:r>
              <a:rPr lang="en-US" sz="2000" dirty="0" smtClean="0"/>
              <a:t>are produced within the cell followed by the rupture of the plasma membrane, thus releasing the cellular contents into </a:t>
            </a:r>
            <a:r>
              <a:rPr lang="en-US" sz="2000" dirty="0" smtClean="0"/>
              <a:t>the </a:t>
            </a:r>
            <a:r>
              <a:rPr lang="en-US" sz="2000" dirty="0" smtClean="0">
                <a:solidFill>
                  <a:schemeClr val="tx1">
                    <a:lumMod val="95000"/>
                  </a:schemeClr>
                </a:solidFill>
              </a:rPr>
              <a:t>lumen</a:t>
            </a:r>
            <a:r>
              <a:rPr lang="en-US" sz="2000" dirty="0" smtClean="0"/>
              <a:t>. </a:t>
            </a:r>
          </a:p>
          <a:p>
            <a:pPr lvl="1" eaLnBrk="1" hangingPunct="1"/>
            <a:r>
              <a:rPr lang="en-US" sz="2000" dirty="0" smtClean="0"/>
              <a:t>e.g</a:t>
            </a:r>
            <a:r>
              <a:rPr lang="en-US" sz="2000" dirty="0" smtClean="0"/>
              <a:t>. Sebaceous </a:t>
            </a:r>
            <a:r>
              <a:rPr lang="en-US" sz="2000" dirty="0" smtClean="0"/>
              <a:t>glands</a:t>
            </a:r>
          </a:p>
          <a:p>
            <a:pPr lvl="1" eaLnBrk="1" hangingPunct="1"/>
            <a:endParaRPr lang="en-GB" sz="2000" dirty="0" smtClean="0"/>
          </a:p>
          <a:p>
            <a:pPr lvl="1" eaLnBrk="1" hangingPunct="1"/>
            <a:r>
              <a:rPr lang="en-US" sz="2000" dirty="0" err="1" smtClean="0">
                <a:solidFill>
                  <a:schemeClr val="accent2"/>
                </a:solidFill>
              </a:rPr>
              <a:t>Apocrine</a:t>
            </a:r>
            <a:r>
              <a:rPr lang="en-US" sz="2000" dirty="0" smtClean="0"/>
              <a:t>: producing a fluid secretion by pinching off one end of the secreting cells which then reform and repeat the process</a:t>
            </a:r>
            <a:r>
              <a:rPr lang="en-US" sz="2000" dirty="0" smtClean="0"/>
              <a:t> </a:t>
            </a:r>
            <a:r>
              <a:rPr lang="en-US" sz="2000" dirty="0" err="1" smtClean="0"/>
              <a:t>e.g</a:t>
            </a:r>
            <a:r>
              <a:rPr lang="en-US" sz="2000" dirty="0" smtClean="0"/>
              <a:t> Mammary glands, </a:t>
            </a:r>
            <a:r>
              <a:rPr lang="en-US" sz="2000" dirty="0" err="1" smtClean="0"/>
              <a:t>apocrine</a:t>
            </a:r>
            <a:r>
              <a:rPr lang="en-US" sz="2000" dirty="0" smtClean="0"/>
              <a:t> sweat glands </a:t>
            </a:r>
            <a:r>
              <a:rPr lang="en-US" sz="2000" dirty="0" smtClean="0"/>
              <a:t>.</a:t>
            </a:r>
          </a:p>
          <a:p>
            <a:pPr lvl="1" eaLnBrk="1" hangingPunct="1"/>
            <a:endParaRPr lang="en-GB" sz="2000" dirty="0" smtClean="0"/>
          </a:p>
          <a:p>
            <a:pPr lvl="1" eaLnBrk="1" hangingPunct="1"/>
            <a:r>
              <a:rPr lang="en-US" sz="2000" dirty="0" err="1" smtClean="0">
                <a:solidFill>
                  <a:schemeClr val="accent2"/>
                </a:solidFill>
              </a:rPr>
              <a:t>Merocrine</a:t>
            </a:r>
            <a:r>
              <a:rPr lang="en-US" sz="2000" dirty="0" smtClean="0"/>
              <a:t>: Only the </a:t>
            </a:r>
            <a:r>
              <a:rPr lang="en-US" sz="2000" dirty="0" err="1" smtClean="0"/>
              <a:t>secretory</a:t>
            </a:r>
            <a:r>
              <a:rPr lang="en-US" sz="2000" dirty="0" smtClean="0"/>
              <a:t> material is discharged e.g. endocrine glands, digestive glands.</a:t>
            </a:r>
            <a:endParaRPr lang="en-GB" sz="2000" dirty="0" smtClean="0"/>
          </a:p>
          <a:p>
            <a:pPr eaLnBrk="1" hangingPunct="1"/>
            <a:endParaRPr lang="en-GB" sz="2000" dirty="0" smtClean="0"/>
          </a:p>
        </p:txBody>
      </p:sp>
      <p:pic>
        <p:nvPicPr>
          <p:cNvPr id="60419" name="Picture 4" descr="http://medinfo.ufl.edu/pa/chuck/summer/handouts/images/glands.gif"/>
          <p:cNvPicPr>
            <a:picLocks noChangeAspect="1" noChangeArrowheads="1"/>
          </p:cNvPicPr>
          <p:nvPr/>
        </p:nvPicPr>
        <p:blipFill>
          <a:blip r:embed="rId2"/>
          <a:srcRect t="6000" b="3999"/>
          <a:stretch>
            <a:fillRect/>
          </a:stretch>
        </p:blipFill>
        <p:spPr bwMode="auto">
          <a:xfrm>
            <a:off x="0" y="4800600"/>
            <a:ext cx="4191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0" name="Picture 6" descr="http://media.wiley.com/Lux/72/21772.nfg0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24450" y="5029200"/>
            <a:ext cx="40195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Content Placeholder 4"/>
          <p:cNvSpPr>
            <a:spLocks noGrp="1"/>
          </p:cNvSpPr>
          <p:nvPr>
            <p:ph idx="1"/>
          </p:nvPr>
        </p:nvSpPr>
        <p:spPr>
          <a:xfrm>
            <a:off x="228600" y="228600"/>
            <a:ext cx="8610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u="sng" smtClean="0"/>
              <a:t>According to Development </a:t>
            </a:r>
            <a:endParaRPr lang="en-GB" sz="2400" smtClean="0"/>
          </a:p>
          <a:p>
            <a:pPr lvl="1" eaLnBrk="1" hangingPunct="1"/>
            <a:r>
              <a:rPr lang="en-US" sz="2000" smtClean="0"/>
              <a:t>Ectodrerm – e.g. Parotid gland, Lacrimal gland </a:t>
            </a:r>
            <a:endParaRPr lang="en-GB" sz="2000" smtClean="0"/>
          </a:p>
          <a:p>
            <a:pPr lvl="1" eaLnBrk="1" hangingPunct="1"/>
            <a:r>
              <a:rPr lang="en-US" sz="2000" smtClean="0"/>
              <a:t>Endoderm e.g. Thymus, Liver, Pancreas, thyroid</a:t>
            </a:r>
            <a:endParaRPr lang="en-GB" sz="2000" smtClean="0"/>
          </a:p>
          <a:p>
            <a:pPr lvl="1" eaLnBrk="1" hangingPunct="1"/>
            <a:r>
              <a:rPr lang="en-US" sz="2000" smtClean="0"/>
              <a:t>Mesoderm e.g. Kidney, Spleen.</a:t>
            </a:r>
            <a:endParaRPr lang="en-GB" sz="2000" smtClean="0"/>
          </a:p>
          <a:p>
            <a:pPr eaLnBrk="1" hangingPunct="1"/>
            <a:endParaRPr lang="en-GB" sz="2000" smtClean="0"/>
          </a:p>
        </p:txBody>
      </p:sp>
      <p:pic>
        <p:nvPicPr>
          <p:cNvPr id="61443" name="Picture 4" descr="http://content.edgar-online.com/edgar_conv_img/2006/08/30/0001157523-06-008814_SLIDE7.JPG"/>
          <p:cNvPicPr>
            <a:picLocks noChangeAspect="1" noChangeArrowheads="1"/>
          </p:cNvPicPr>
          <p:nvPr/>
        </p:nvPicPr>
        <p:blipFill>
          <a:blip r:embed="rId2"/>
          <a:srcRect l="22131" t="8197"/>
          <a:stretch>
            <a:fillRect/>
          </a:stretch>
        </p:blipFill>
        <p:spPr bwMode="auto">
          <a:xfrm>
            <a:off x="0" y="2590800"/>
            <a:ext cx="4826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4" descr="http://www.mc.vanderbilt.edu/histology/labmanual2002/labsection1/GlandularEpithelium03_files/image0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9200"/>
            <a:ext cx="8377238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7" name="TextBox 3"/>
          <p:cNvSpPr txBox="1">
            <a:spLocks noChangeArrowheads="1"/>
          </p:cNvSpPr>
          <p:nvPr/>
        </p:nvSpPr>
        <p:spPr bwMode="auto">
          <a:xfrm>
            <a:off x="381000" y="228600"/>
            <a:ext cx="6400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>
                <a:solidFill>
                  <a:srgbClr val="FF0000"/>
                </a:solidFill>
              </a:rPr>
              <a:t>According to Structure</a:t>
            </a:r>
            <a:endParaRPr lang="en-GB" b="1" u="sng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</TotalTime>
  <Words>211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kattaria</dc:creator>
  <cp:lastModifiedBy>kattaria</cp:lastModifiedBy>
  <cp:revision>1</cp:revision>
  <dcterms:created xsi:type="dcterms:W3CDTF">2013-04-25T04:27:29Z</dcterms:created>
  <dcterms:modified xsi:type="dcterms:W3CDTF">2013-04-25T04:31:31Z</dcterms:modified>
</cp:coreProperties>
</file>